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77"/>
  </p:notesMasterIdLst>
  <p:sldIdLst>
    <p:sldId id="330" r:id="rId5"/>
    <p:sldId id="438" r:id="rId6"/>
    <p:sldId id="439" r:id="rId7"/>
    <p:sldId id="367" r:id="rId8"/>
    <p:sldId id="369" r:id="rId9"/>
    <p:sldId id="370" r:id="rId10"/>
    <p:sldId id="371" r:id="rId11"/>
    <p:sldId id="400" r:id="rId12"/>
    <p:sldId id="401" r:id="rId13"/>
    <p:sldId id="402" r:id="rId14"/>
    <p:sldId id="425" r:id="rId15"/>
    <p:sldId id="410" r:id="rId16"/>
    <p:sldId id="383" r:id="rId17"/>
    <p:sldId id="379" r:id="rId18"/>
    <p:sldId id="381" r:id="rId19"/>
    <p:sldId id="376" r:id="rId20"/>
    <p:sldId id="419" r:id="rId21"/>
    <p:sldId id="420" r:id="rId22"/>
    <p:sldId id="387" r:id="rId23"/>
    <p:sldId id="421" r:id="rId24"/>
    <p:sldId id="422" r:id="rId25"/>
    <p:sldId id="377" r:id="rId26"/>
    <p:sldId id="378" r:id="rId27"/>
    <p:sldId id="403" r:id="rId28"/>
    <p:sldId id="404" r:id="rId29"/>
    <p:sldId id="412" r:id="rId30"/>
    <p:sldId id="405" r:id="rId31"/>
    <p:sldId id="406" r:id="rId32"/>
    <p:sldId id="413" r:id="rId33"/>
    <p:sldId id="389" r:id="rId34"/>
    <p:sldId id="390" r:id="rId35"/>
    <p:sldId id="407" r:id="rId36"/>
    <p:sldId id="391" r:id="rId37"/>
    <p:sldId id="392" r:id="rId38"/>
    <p:sldId id="393" r:id="rId39"/>
    <p:sldId id="394" r:id="rId40"/>
    <p:sldId id="395" r:id="rId41"/>
    <p:sldId id="396" r:id="rId42"/>
    <p:sldId id="397" r:id="rId43"/>
    <p:sldId id="398" r:id="rId44"/>
    <p:sldId id="399" r:id="rId45"/>
    <p:sldId id="437" r:id="rId46"/>
    <p:sldId id="436" r:id="rId47"/>
    <p:sldId id="430" r:id="rId48"/>
    <p:sldId id="431" r:id="rId49"/>
    <p:sldId id="432" r:id="rId50"/>
    <p:sldId id="433" r:id="rId51"/>
    <p:sldId id="434" r:id="rId52"/>
    <p:sldId id="435" r:id="rId53"/>
    <p:sldId id="409" r:id="rId54"/>
    <p:sldId id="426" r:id="rId55"/>
    <p:sldId id="427" r:id="rId56"/>
    <p:sldId id="428" r:id="rId57"/>
    <p:sldId id="288" r:id="rId58"/>
    <p:sldId id="289" r:id="rId59"/>
    <p:sldId id="286" r:id="rId60"/>
    <p:sldId id="290" r:id="rId61"/>
    <p:sldId id="283" r:id="rId62"/>
    <p:sldId id="287" r:id="rId63"/>
    <p:sldId id="284" r:id="rId64"/>
    <p:sldId id="281" r:id="rId65"/>
    <p:sldId id="261" r:id="rId66"/>
    <p:sldId id="282" r:id="rId67"/>
    <p:sldId id="260" r:id="rId68"/>
    <p:sldId id="332" r:id="rId69"/>
    <p:sldId id="291" r:id="rId70"/>
    <p:sldId id="298" r:id="rId71"/>
    <p:sldId id="262" r:id="rId72"/>
    <p:sldId id="263" r:id="rId73"/>
    <p:sldId id="264" r:id="rId74"/>
    <p:sldId id="265" r:id="rId75"/>
    <p:sldId id="275" r:id="rId7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31" autoAdjust="0"/>
    <p:restoredTop sz="96395" autoAdjust="0"/>
  </p:normalViewPr>
  <p:slideViewPr>
    <p:cSldViewPr>
      <p:cViewPr varScale="1">
        <p:scale>
          <a:sx n="68" d="100"/>
          <a:sy n="68" d="100"/>
        </p:scale>
        <p:origin x="138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FAA2948-7802-49F5-8A27-DF33D3F747CB}" type="datetimeFigureOut">
              <a:rPr lang="fa-IR" smtClean="0"/>
              <a:pPr/>
              <a:t>03/06/1441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0C971B1-0249-488E-9AED-A261440EC4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207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t&amp;rct=j&amp;q=&amp;esrc=s&amp;frm=1&amp;source=web&amp;cd=10&amp;cad=rja&amp;ved=0CGUQFjAJ&amp;url=http://www.health.gov.au/internet/main/publishing.nsf/Content/ohp-mers-cov.htm&amp;ei=p8xzUrfSNsa0tAbFy4HoCA&amp;usg=AFQjCNEn1qrrnORx2rbkCFaR4H5UD9_8Qg&amp;bvm=bv.55819444,d.Ym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t&amp;rct=j&amp;q=&amp;esrc=s&amp;frm=1&amp;source=web&amp;cd=10&amp;cad=rja&amp;ved=0CGUQFjAJ&amp;url=http://www.health.gov.au/internet/main/publishing.nsf/Content/ohp-mers-cov.htm&amp;ei=p8xzUrfSNsa0tAbFy4HoCA&amp;usg=AFQjCNEn1qrrnORx2rbkCFaR4H5UD9_8Qg&amp;bvm=bv.55819444,d.Ym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D1BB9197-72C8-4268-A7B4-739A9E37EF42}" type="slidenum">
              <a:rPr lang="fa-IR" altLang="en-US">
                <a:latin typeface="PXP017NEMAD" pitchFamily="2" charset="0"/>
              </a:rPr>
              <a:pPr algn="l" rtl="0">
                <a:spcBef>
                  <a:spcPct val="0"/>
                </a:spcBef>
              </a:pPr>
              <a:t>2</a:t>
            </a:fld>
            <a:endParaRPr lang="fa-IR" altLang="en-US">
              <a:latin typeface="PXP017NEMA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66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fa-I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ماسك سوپاپ دار سفيد با درجه فيلتراسيون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FFP3 </a:t>
            </a:r>
            <a:r>
              <a:rPr lang="fa-I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مدل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JFY 1231 </a:t>
            </a:r>
            <a:endParaRPr lang="en-US" dirty="0" smtClean="0">
              <a:effectLst/>
            </a:endParaRPr>
          </a:p>
          <a:p>
            <a:pPr rtl="1"/>
            <a:r>
              <a:rPr lang="fa-I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 قابليت فيلتراسيون كلاس 3 با کارايي ذره گيري 99% (تا 20 برابر حد مجاز تماس شغلي ) مناسب بوده و براي محيطهايي كه هوا حاوي گرد وغبار و هاگ و باكتري و ويروس مي باشند قابل استفاده است.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 smtClean="0"/>
              <a:t>اقدامات كنترل عفونت تنها به پوشيدن لباس هاي محافظت فردي محدود نمي</a:t>
            </a:r>
            <a:r>
              <a:rPr lang="fa-IR" baseline="0" dirty="0" smtClean="0"/>
              <a:t> شود بلكه به رعايت فاصله تا بيماران و شستشوي دست بعد از ملاقات بيمار و استفاده صحيح از وسائل حفاظت فردي مانند دستكش و عينك و رعايت آداب تنفسي نيز اشاره دارد.</a:t>
            </a:r>
            <a:endParaRPr lang="fa-IR" dirty="0" smtClean="0"/>
          </a:p>
          <a:p>
            <a:pPr rtl="1"/>
            <a:endParaRPr lang="fa-IR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971B1-0249-488E-9AED-A261440EC4DA}" type="slidenum">
              <a:rPr lang="fa-IR" smtClean="0"/>
              <a:pPr/>
              <a:t>64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7129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971B1-0249-488E-9AED-A261440EC4DA}" type="slidenum">
              <a:rPr lang="fa-IR" smtClean="0"/>
              <a:pPr/>
              <a:t>69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PXP017NEMAD" pitchFamily="2" charset="0"/>
                <a:cs typeface="Times New Roman" panose="02020603050405020304" pitchFamily="18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PXP017NEMAD" pitchFamily="2" charset="0"/>
                <a:cs typeface="Times New Roman" panose="02020603050405020304" pitchFamily="18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PXP017NEMAD" pitchFamily="2" charset="0"/>
                <a:cs typeface="Times New Roman" panose="02020603050405020304" pitchFamily="18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PXP017NEMAD" pitchFamily="2" charset="0"/>
                <a:cs typeface="Times New Roman" panose="02020603050405020304" pitchFamily="18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PXP017NEMAD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PXP017NEMAD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PXP017NEMAD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PXP017NEMAD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PXP017NEMAD" pitchFamily="2" charset="0"/>
                <a:cs typeface="Times New Roman" panose="02020603050405020304" pitchFamily="18" charset="0"/>
              </a:defRPr>
            </a:lvl9pPr>
          </a:lstStyle>
          <a:p>
            <a:pPr algn="r"/>
            <a:fld id="{0E0D16A5-A35F-4758-AE73-AC2C7F7D340E}" type="slidenum">
              <a:rPr kumimoji="0" lang="fa-IR" altLang="en-US" sz="1200" b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/>
              <a:t>3</a:t>
            </a:fld>
            <a:endParaRPr kumimoji="0" lang="fa-IR" altLang="en-US" sz="1200" b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57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 acute respiratory syndrome (SARS)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Middle East Respiratory Syndrome Coronavirus (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MERS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-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CoV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)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a-IR" dirty="0" smtClean="0">
                <a:effectLst/>
              </a:rPr>
              <a:t>ويروس هاي بزرگ پوشش دار داراي </a:t>
            </a:r>
            <a:r>
              <a:rPr lang="en-US" dirty="0" smtClean="0">
                <a:effectLst/>
              </a:rPr>
              <a:t>RNA</a:t>
            </a:r>
            <a:r>
              <a:rPr lang="fa-IR" dirty="0" smtClean="0">
                <a:effectLst/>
              </a:rPr>
              <a:t>هستند. کرونا ويروس هاي انساني موجب سرماخوردگي شده و در گاستروانتريت نوزادان دخالت دارند. يک کرونا ويروس باعث شيوع جهاني و سندروم تنفسي حاد بسيار سخت </a:t>
            </a:r>
            <a:r>
              <a:rPr lang="en-US" dirty="0" smtClean="0">
                <a:effectLst/>
              </a:rPr>
              <a:t>(SARS) </a:t>
            </a:r>
            <a:r>
              <a:rPr lang="fa-IR" dirty="0" smtClean="0">
                <a:effectLst/>
              </a:rPr>
              <a:t>در سال 2002 شد. کرونا ويروس هاي جانوري موجب بيماري در حيوانات اهلي مي شوند که از نظر اقتصادي اهميت دارند و در حيوانات پست باعث عفونت هاي پايدار در ميزبانهاي طبيعي خود مي گردند. چون کشت کرونا ويروس هاي انساني مشکل است ، به همين علت خصوصيات آنها به خوبي شناخته نشده است.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971B1-0249-488E-9AED-A261440EC4DA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0812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 acute respiratory syndrome (SARS)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Middle East Respiratory Syndrome Coronavirus (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MERS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-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CoV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)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a-IR" dirty="0" smtClean="0">
                <a:effectLst/>
              </a:rPr>
              <a:t>ويروس هاي بزرگ پوشش دار داراي </a:t>
            </a:r>
            <a:r>
              <a:rPr lang="en-US" dirty="0" smtClean="0">
                <a:effectLst/>
              </a:rPr>
              <a:t>RNA</a:t>
            </a:r>
            <a:r>
              <a:rPr lang="fa-IR" dirty="0" smtClean="0">
                <a:effectLst/>
              </a:rPr>
              <a:t>هستند. کرونا ويروس هاي انساني موجب سرماخوردگي شده و در گاستروانتريت نوزادان دخالت دارند. يک کرونا ويروس باعث شيوع جهاني و سندروم تنفسي حاد بسيار سخت </a:t>
            </a:r>
            <a:r>
              <a:rPr lang="en-US" dirty="0" smtClean="0">
                <a:effectLst/>
              </a:rPr>
              <a:t>(SARS) </a:t>
            </a:r>
            <a:r>
              <a:rPr lang="fa-IR" dirty="0" smtClean="0">
                <a:effectLst/>
              </a:rPr>
              <a:t>در سال 2002 شد. کرونا ويروس هاي جانوري موجب بيماري در حيوانات اهلي مي شوند که از نظر اقتصادي اهميت دارند و در حيوانات پست باعث عفونت هاي پايدار در ميزبانهاي طبيعي خود مي گردند. چون کشت کرونا ويروس هاي انساني مشکل است ، به همين علت خصوصيات آنها به خوبي شناخته نشده است.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971B1-0249-488E-9AED-A261440EC4DA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18908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971B1-0249-488E-9AED-A261440EC4DA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0717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The steps described are in conceptual order.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In practice, however, several steps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may be done at the same time,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or the circumstances of the outbreak may dictate that a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order be followed.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For example, control measures should be implemented as soon as the source</a:t>
            </a: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and mode of transmission are known,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which may be early or late in any particular outbreak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investigation.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Mention</a:t>
            </a:r>
            <a:r>
              <a:rPr lang="en-US" baseline="0" dirty="0" smtClean="0"/>
              <a:t> their role as HCPs in reporting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0FBE4-D1F3-41A0-AE10-8853597F837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مواد عفوني خود به دو گروه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تقسيم مي شوند.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fa-I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موادعفوني گروه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موادي هستندکه مي توانند باعث ناتواني دائمي ويا بيماري هاي کشنده ويا تهديد کننده زندگي در انسان ويا حيوان سالم شوند و بسته به بيماري هاي بومي وشرايط هرمنطقه متفاوت مي باشند.  به طور مثال نمونه كشت باكتري سل، بروسلا، وكشت انواع ويروس ها مانند هپاتيت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در اين گروه قرار مي گيرند. موادعفوني اين گروه تحت عنوان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2814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United Nations Number=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طبقه بندي شده اند.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آن دسته از مواد عفوني گروه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فقط باعث بروز بيماري درحيوانات مي شوند، تحت عنوان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2900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قرار می گيرند.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fa-I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موادعفوني گروه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موادعفوني كه شرايط فوق را از نظر بيماري زايي دارا نمي باشند، جزء نمونه هاي بيولوژيکي گروه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3373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United Nations Number=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طبقه بندي مي شوند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 rtl="0">
              <a:lnSpc>
                <a:spcPct val="115000"/>
              </a:lnSpc>
              <a:spcAft>
                <a:spcPts val="0"/>
              </a:spcAft>
            </a:pPr>
            <a:r>
              <a:rPr lang="en-US" sz="1200" b="1" dirty="0" smtClean="0">
                <a:effectLst/>
                <a:latin typeface="Times New Roman"/>
                <a:ea typeface="Times New Roman"/>
                <a:cs typeface="Mitra"/>
              </a:rPr>
              <a:t> </a:t>
            </a:r>
            <a:endParaRPr lang="en-US" sz="1100" dirty="0" smtClean="0">
              <a:effectLst/>
              <a:latin typeface="Times New Roman"/>
              <a:ea typeface="Times New Roman"/>
            </a:endParaRPr>
          </a:p>
          <a:p>
            <a:pPr rt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971B1-0249-488E-9AED-A261440EC4DA}" type="slidenum">
              <a:rPr lang="fa-IR" smtClean="0"/>
              <a:pPr/>
              <a:t>44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6051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z="1200" dirty="0" smtClean="0">
                <a:cs typeface="B Mitra" pitchFamily="2" charset="-78"/>
              </a:rPr>
              <a:t>جمع آوری </a:t>
            </a:r>
            <a:r>
              <a:rPr lang="fa-IR" sz="1200" i="1" u="sng" dirty="0" smtClean="0">
                <a:cs typeface="B Mitra" pitchFamily="2" charset="-78"/>
              </a:rPr>
              <a:t>خلط القا شده </a:t>
            </a:r>
            <a:r>
              <a:rPr lang="en-US" sz="1200" i="1" u="sng" dirty="0" smtClean="0">
                <a:cs typeface="B Mitra" pitchFamily="2" charset="-78"/>
              </a:rPr>
              <a:t>:</a:t>
            </a:r>
            <a:r>
              <a:rPr lang="fa-IR" sz="1200" i="1" u="sng" dirty="0" smtClean="0">
                <a:cs typeface="B Mitra" pitchFamily="2" charset="-78"/>
              </a:rPr>
              <a:t>1-</a:t>
            </a:r>
            <a:r>
              <a:rPr lang="fa-I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بيمار به مدت هشت ساعت از خوردن و آشاميدن اجتناب كرده ودهان را مرتباً با آب شستشو داد. 2-با استفاده از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</a:t>
            </a:r>
            <a:r>
              <a:rPr lang="fa-I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6كلريد سديم 5٪به علاوه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</a:t>
            </a:r>
            <a:r>
              <a:rPr lang="fa-I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4آب مقطر استريل، محلول سالين3٪ تهيه شد.</a:t>
            </a:r>
          </a:p>
          <a:p>
            <a:r>
              <a:rPr lang="fa-I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 تاحد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</a:t>
            </a:r>
            <a:r>
              <a:rPr lang="fa-I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 از محلول سالين هايپرتونيك در طي 20 دقيقه با استفاده از نبولايزر التراسوند، نبولايز شد. 4- نمونه هاي خلط در ميانه و انتهايپروسه القاي خلط جمع آوري شد. 5- در انتها ماسك و لوله ها بااستفاده از محلول گلوترآلدهيد به مدت 30 دقيقه قبل از استفاده مجدددر بيمار ديگر ضدعفوني شدند</a:t>
            </a:r>
          </a:p>
          <a:p>
            <a:r>
              <a:rPr lang="fa-I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از آنجايي كه استفاده از نبولايزر اولتراسوند در اين روش احتمال ابتلاي به عفونت هاي بيمارستان را به دنبال پخش شدن ذرات ريز معلق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(Droplet)</a:t>
            </a:r>
            <a:r>
              <a:rPr lang="fa-I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آلوده در فضا بالا مي برد، پيشنهاد شده كه آن رادر اطاقي با تهويه كامل (تهويه با فشار منفي) و يا حتي در برخي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a-I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منابع در فضاي باز انجام دهند.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971B1-0249-488E-9AED-A261440EC4DA}" type="slidenum">
              <a:rPr lang="fa-IR" smtClean="0"/>
              <a:pPr/>
              <a:t>46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54740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cs typeface="B Mitra" pitchFamily="2" charset="-78"/>
              </a:rPr>
              <a:t>IATA: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Air Transport Association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fa-IR" dirty="0" smtClean="0">
                <a:cs typeface="B Mitra" pitchFamily="2" charset="-78"/>
              </a:rPr>
              <a:t>انجمن حمل و نقل هوایی بین المللی)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971B1-0249-488E-9AED-A261440EC4DA}" type="slidenum">
              <a:rPr lang="fa-IR" smtClean="0"/>
              <a:pPr/>
              <a:t>59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899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ECF6-0031-45E5-A043-34150A2E3C8D}" type="datetime8">
              <a:rPr lang="fa-IR" smtClean="0"/>
              <a:pPr/>
              <a:t>28 ژانويه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6DF8-B2F6-4D31-9E39-F37E962AC9AD}" type="datetime8">
              <a:rPr lang="fa-IR" smtClean="0"/>
              <a:pPr/>
              <a:t>28 ژانويه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38E6-0424-4177-8C82-1A67FA55B008}" type="datetime8">
              <a:rPr lang="fa-IR" smtClean="0"/>
              <a:pPr/>
              <a:t>28 ژانويه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EB4E-708C-4BE4-A32C-3E6135A563CF}" type="datetime8">
              <a:rPr lang="fa-IR" smtClean="0"/>
              <a:pPr/>
              <a:t>28 ژانويه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8E29-173D-4D25-83A0-056CE396047C}" type="datetime8">
              <a:rPr lang="fa-IR" smtClean="0"/>
              <a:pPr/>
              <a:t>28 ژانويه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DE3A-F00F-4E34-9880-1986DADE0F99}" type="datetime8">
              <a:rPr lang="fa-IR" smtClean="0"/>
              <a:pPr/>
              <a:t>28 ژانويه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D523-7B80-483E-98B9-4A87ECB3EC95}" type="datetime8">
              <a:rPr lang="fa-IR" smtClean="0"/>
              <a:pPr/>
              <a:t>28 ژانويه 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7827-E8FE-424C-AC9E-847A3034A482}" type="datetime8">
              <a:rPr lang="fa-IR" smtClean="0"/>
              <a:pPr/>
              <a:t>28 ژانويه 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3386-277E-46FB-B187-1D5E1182AF4C}" type="datetime8">
              <a:rPr lang="fa-IR" smtClean="0"/>
              <a:pPr/>
              <a:t>28 ژانويه 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4DC4-FF23-4700-B7FE-DAD4909EF631}" type="datetime8">
              <a:rPr lang="fa-IR" smtClean="0"/>
              <a:pPr/>
              <a:t>28 ژانويه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CC59-5102-4304-9631-969748315A9C}" type="datetime8">
              <a:rPr lang="fa-IR" smtClean="0"/>
              <a:pPr/>
              <a:t>28 ژانويه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30A34-DDD4-48DD-9C28-C2A0C7BD4111}" type="datetime8">
              <a:rPr lang="fa-IR" smtClean="0"/>
              <a:pPr/>
              <a:t>28 ژانويه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F451E-79E3-45D5-86EF-D940FE9FF2D4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Wuha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journals/lancet/article/PIIS0140-6736(20)30185-9/fulltext#bib8" TargetMode="External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lancet.com/journals/lancet/article/PIIS0140-6736(20)30185-9/fulltext#bib9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ESM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9227" y="446344"/>
            <a:ext cx="4104456" cy="26821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1</a:t>
            </a:fld>
            <a:endParaRPr lang="fa-IR"/>
          </a:p>
        </p:txBody>
      </p:sp>
      <p:pic>
        <p:nvPicPr>
          <p:cNvPr id="4098" name="Picture 2" descr="K:\كوروناويروس\سیب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739377"/>
            <a:ext cx="2304256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1720" y="3284984"/>
            <a:ext cx="5616624" cy="9361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vita" pitchFamily="2" charset="0"/>
                <a:cs typeface="B Titr" pitchFamily="2" charset="-78"/>
              </a:rPr>
              <a:t>کوروناویروس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vita" pitchFamily="2" charset="0"/>
                <a:cs typeface="B Titr" pitchFamily="2" charset="-78"/>
              </a:rPr>
              <a:t> </a:t>
            </a:r>
            <a:r>
              <a:rPr lang="fa-I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vita" pitchFamily="2" charset="0"/>
                <a:cs typeface="B Titr" pitchFamily="2" charset="-78"/>
              </a:rPr>
              <a:t>جدید</a:t>
            </a:r>
            <a:endParaRPr lang="fa-I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hiller" pitchFamily="82" charset="0"/>
              <a:cs typeface="B Kaveh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كوروناويروس </a:t>
            </a:r>
            <a:r>
              <a:rPr lang="en-US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2019-nCoV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این بیماری جدید </a:t>
            </a:r>
            <a:r>
              <a:rPr lang="fa-IR" sz="28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یک بیماری قابل انتقال از حیوان به انسان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محسوب می شود اما هنوز </a:t>
            </a:r>
            <a:r>
              <a:rPr lang="fa-IR" sz="28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راه های انتقال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، مخازن حیوانی، </a:t>
            </a:r>
            <a:r>
              <a:rPr lang="fa-IR" sz="28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راه </a:t>
            </a:r>
            <a:r>
              <a:rPr lang="fa-IR" sz="2800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های پیشگیری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، تظاهرات دقیق بالینی آن مشخص نشده است و </a:t>
            </a:r>
            <a:r>
              <a:rPr lang="fa-IR" sz="28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نیاز به مطالعات بیشتر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دارد</a:t>
            </a: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</a:p>
          <a:p>
            <a:endParaRPr lang="fa-IR" sz="2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در حال حاضر </a:t>
            </a:r>
            <a:r>
              <a:rPr lang="fa-IR" sz="28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واکسن و درمان مناسب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برای </a:t>
            </a:r>
            <a:r>
              <a:rPr lang="en-US" sz="2800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nCoV</a:t>
            </a:r>
            <a:r>
              <a:rPr lang="en-US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وجود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ندارد و لذا </a:t>
            </a:r>
            <a:r>
              <a:rPr lang="fa-IR" sz="28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داشتن ظن بالینی بال</a:t>
            </a:r>
            <a:r>
              <a:rPr lang="fa-IR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 و </a:t>
            </a:r>
            <a:r>
              <a:rPr lang="fa-IR" sz="28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پرسش از شرح حال سفر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و تماس </a:t>
            </a: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از </a:t>
            </a:r>
            <a:r>
              <a:rPr lang="fa-IR" sz="2800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بیماران </a:t>
            </a:r>
            <a:r>
              <a:rPr lang="fa-IR" sz="28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تب دار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و </a:t>
            </a:r>
            <a:r>
              <a:rPr lang="fa-IR" sz="28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بیماران دارای علائم تنفسی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 نقش بسیار مهمی در </a:t>
            </a:r>
            <a:r>
              <a:rPr lang="fa-IR" sz="28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برنامه پیشگیری و کنترل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این بیماری دارد.</a:t>
            </a:r>
            <a:endParaRPr lang="en-US" sz="2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2572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52928" cy="998984"/>
          </a:xfrm>
        </p:spPr>
        <p:txBody>
          <a:bodyPr>
            <a:noAutofit/>
          </a:bodyPr>
          <a:lstStyle/>
          <a:p>
            <a:pPr algn="r"/>
            <a:r>
              <a:rPr lang="en-US" sz="4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sz="4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4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اطلاعات موجود</a:t>
            </a:r>
            <a:r>
              <a:rPr lang="en-US" sz="4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sz="4800" b="1" dirty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endParaRPr lang="en-US" sz="48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1596556"/>
            <a:ext cx="8435280" cy="4525963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عامل مسبب بيماري از گروه كورونا ويروس و عامل </a:t>
            </a:r>
            <a:r>
              <a:rPr lang="fa-IR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بيماري سرما خوردگي </a:t>
            </a: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و سارس(</a:t>
            </a:r>
            <a:r>
              <a:rPr lang="en-US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SARS</a:t>
            </a: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) مي باشد.</a:t>
            </a:r>
            <a:endParaRPr lang="en-US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علايم باليني شامل: </a:t>
            </a:r>
            <a:r>
              <a:rPr lang="fa-IR" b="1" dirty="0" smtClean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تب،سرفه،مشكل تنفسي</a:t>
            </a:r>
            <a:endParaRPr lang="en-US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روش انتقال </a:t>
            </a:r>
            <a:r>
              <a:rPr lang="fa-IR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توسط </a:t>
            </a:r>
            <a:r>
              <a:rPr lang="fa-IR" b="1" dirty="0" smtClean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قطرات </a:t>
            </a:r>
            <a:r>
              <a:rPr lang="fa-IR" b="1" dirty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تنفسي </a:t>
            </a: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ناشي از عطسه و سرفه  </a:t>
            </a:r>
            <a:r>
              <a:rPr lang="fa-IR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مي </a:t>
            </a: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باشد.</a:t>
            </a:r>
            <a:endParaRPr lang="en-US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دوره كمون بيماري 7 روز است.</a:t>
            </a:r>
            <a:endParaRPr lang="en-US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fa-IR" b="1" dirty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منشا ويروس </a:t>
            </a: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جديد شناسايي نشده </a:t>
            </a:r>
            <a:r>
              <a:rPr lang="fa-IR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است.</a:t>
            </a:r>
            <a:r>
              <a:rPr lang="fa-IR" b="1" cap="all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حدودیک </a:t>
            </a:r>
            <a:r>
              <a:rPr lang="fa-IR" b="1" cap="all" dirty="0">
                <a:latin typeface="Adobe Arabic" panose="02040503050201020203" pitchFamily="18" charset="-78"/>
                <a:cs typeface="Adobe Arabic" panose="02040503050201020203" pitchFamily="18" charset="-78"/>
              </a:rPr>
              <a:t>سوم ابتلا در  كادر پز شكي  (مانند همه بيما ريهاي نو پديد و باز پديد </a:t>
            </a:r>
            <a:r>
              <a:rPr lang="fa-IR" b="1" cap="all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)</a:t>
            </a:r>
            <a:endParaRPr lang="fa-IR" b="1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a-IR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ممكن </a:t>
            </a: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است اين ويروس از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موتاسيون ويروس موجود </a:t>
            </a: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يا از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گردش در حيوانات </a:t>
            </a: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و يا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پرندگان</a:t>
            </a: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(خفاش) </a:t>
            </a:r>
            <a:r>
              <a:rPr lang="fa-IR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حاصل </a:t>
            </a: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شده باشد</a:t>
            </a:r>
            <a:r>
              <a:rPr lang="fa-IR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احتمال می رود مخزن ویروس فعلی حیوانات ، و غذاهای حیوانی </a:t>
            </a:r>
            <a:r>
              <a:rPr lang="fa-IR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باشد</a:t>
            </a:r>
            <a:endParaRPr lang="en-US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99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72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میزان واگیری</a:t>
            </a:r>
            <a:endParaRPr lang="en-US" sz="7200" b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12</a:t>
            </a:fld>
            <a:endParaRPr lang="fa-IR"/>
          </a:p>
        </p:txBody>
      </p:sp>
      <p:sp>
        <p:nvSpPr>
          <p:cNvPr id="5" name="Rounded Rectangle 4"/>
          <p:cNvSpPr/>
          <p:nvPr/>
        </p:nvSpPr>
        <p:spPr>
          <a:xfrm>
            <a:off x="323528" y="2302290"/>
            <a:ext cx="8363272" cy="2826306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a-IR" sz="4000" dirty="0" smtClean="0">
                <a:cs typeface="B Mitra" pitchFamily="2" charset="-78"/>
              </a:rPr>
              <a:t>اگر واگیری فرد به فرد را در </a:t>
            </a:r>
            <a:r>
              <a:rPr lang="fa-IR" sz="4000" b="1" dirty="0" smtClean="0">
                <a:solidFill>
                  <a:srgbClr val="0000FF"/>
                </a:solidFill>
                <a:cs typeface="B Mitra" pitchFamily="2" charset="-78"/>
              </a:rPr>
              <a:t>سرخک</a:t>
            </a:r>
            <a:r>
              <a:rPr lang="fa-IR" sz="4000" dirty="0" smtClean="0">
                <a:cs typeface="B Mitra" pitchFamily="2" charset="-78"/>
              </a:rPr>
              <a:t> </a:t>
            </a:r>
            <a:r>
              <a:rPr lang="fa-IR" sz="4000" b="1" dirty="0" smtClean="0">
                <a:solidFill>
                  <a:srgbClr val="FF0000"/>
                </a:solidFill>
                <a:cs typeface="B Mitra" pitchFamily="2" charset="-78"/>
              </a:rPr>
              <a:t>18 تا 30</a:t>
            </a:r>
            <a:r>
              <a:rPr lang="fa-IR" sz="4000" dirty="0" smtClean="0">
                <a:cs typeface="B Mitra" pitchFamily="2" charset="-78"/>
              </a:rPr>
              <a:t> و برای </a:t>
            </a:r>
            <a:r>
              <a:rPr lang="fa-IR" sz="4000" b="1" dirty="0" smtClean="0">
                <a:solidFill>
                  <a:srgbClr val="0000FF"/>
                </a:solidFill>
                <a:cs typeface="B Mitra" pitchFamily="2" charset="-78"/>
              </a:rPr>
              <a:t>سارس</a:t>
            </a:r>
            <a:r>
              <a:rPr lang="fa-IR" sz="4000" dirty="0" smtClean="0">
                <a:cs typeface="B Mitra" pitchFamily="2" charset="-78"/>
              </a:rPr>
              <a:t> را </a:t>
            </a:r>
            <a:r>
              <a:rPr lang="fa-IR" sz="4000" b="1" dirty="0" smtClean="0">
                <a:solidFill>
                  <a:srgbClr val="FF0000"/>
                </a:solidFill>
                <a:cs typeface="B Mitra" pitchFamily="2" charset="-78"/>
              </a:rPr>
              <a:t>1 تا 3 </a:t>
            </a:r>
            <a:r>
              <a:rPr lang="fa-IR" sz="4000" dirty="0" smtClean="0">
                <a:cs typeface="B Mitra" pitchFamily="2" charset="-78"/>
              </a:rPr>
              <a:t>و برای </a:t>
            </a:r>
            <a:r>
              <a:rPr lang="fa-IR" sz="4000" b="1" dirty="0" smtClean="0">
                <a:solidFill>
                  <a:srgbClr val="0000FF"/>
                </a:solidFill>
                <a:cs typeface="B Mitra" pitchFamily="2" charset="-78"/>
              </a:rPr>
              <a:t>کوروناویروس </a:t>
            </a:r>
            <a:r>
              <a:rPr lang="en-US" sz="2400" b="1" dirty="0" smtClean="0">
                <a:solidFill>
                  <a:srgbClr val="0000FF"/>
                </a:solidFill>
                <a:cs typeface="B Mitra" pitchFamily="2" charset="-78"/>
              </a:rPr>
              <a:t>MERS</a:t>
            </a:r>
            <a:r>
              <a:rPr lang="fa-IR" sz="4000" b="1" dirty="0" smtClean="0">
                <a:solidFill>
                  <a:srgbClr val="0000FF"/>
                </a:solidFill>
                <a:cs typeface="B Mitra" pitchFamily="2" charset="-78"/>
              </a:rPr>
              <a:t> </a:t>
            </a:r>
            <a:r>
              <a:rPr lang="fa-IR" sz="4000" dirty="0" smtClean="0">
                <a:cs typeface="B Mitra" pitchFamily="2" charset="-78"/>
              </a:rPr>
              <a:t>میزان واگیری </a:t>
            </a:r>
            <a:r>
              <a:rPr lang="fa-IR" sz="3200" b="1" dirty="0" smtClean="0">
                <a:solidFill>
                  <a:srgbClr val="FF0000"/>
                </a:solidFill>
                <a:cs typeface="B Mitra" pitchFamily="2" charset="-78"/>
              </a:rPr>
              <a:t>بین نیم تا یک </a:t>
            </a:r>
            <a:r>
              <a:rPr lang="fa-IR" sz="4000" dirty="0" smtClean="0">
                <a:cs typeface="B Mitra" pitchFamily="2" charset="-78"/>
              </a:rPr>
              <a:t>و </a:t>
            </a:r>
            <a:r>
              <a:rPr lang="fa-IR" sz="3200" b="1" dirty="0" smtClean="0">
                <a:solidFill>
                  <a:srgbClr val="FF0000"/>
                </a:solidFill>
                <a:cs typeface="B Mitra" pitchFamily="2" charset="-78"/>
              </a:rPr>
              <a:t>برای ویروس </a:t>
            </a:r>
            <a:r>
              <a:rPr lang="en-US" sz="40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2019-nCoV</a:t>
            </a:r>
            <a:r>
              <a:rPr lang="fa-IR" sz="40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4000" b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این میزان</a:t>
            </a:r>
            <a:r>
              <a:rPr lang="fa-IR" sz="4000" b="1" dirty="0" smtClean="0">
                <a:solidFill>
                  <a:schemeClr val="tx1"/>
                </a:solidFill>
                <a:cs typeface="B Mitra" pitchFamily="2" charset="-78"/>
              </a:rPr>
              <a:t> </a:t>
            </a:r>
            <a:r>
              <a:rPr lang="fa-IR" sz="4000" b="1" dirty="0" smtClean="0">
                <a:solidFill>
                  <a:srgbClr val="FF0000"/>
                </a:solidFill>
                <a:cs typeface="B Mitra" pitchFamily="2" charset="-78"/>
              </a:rPr>
              <a:t>14 </a:t>
            </a:r>
            <a:r>
              <a:rPr lang="fa-IR" sz="4000" dirty="0" smtClean="0">
                <a:cs typeface="B Mitra" pitchFamily="2" charset="-78"/>
              </a:rPr>
              <a:t>است.</a:t>
            </a:r>
          </a:p>
        </p:txBody>
      </p:sp>
    </p:spTree>
    <p:extLst>
      <p:ext uri="{BB962C8B-B14F-4D97-AF65-F5344CB8AC3E}">
        <p14:creationId xmlns:p14="http://schemas.microsoft.com/office/powerpoint/2010/main" val="1753847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fa-IR" sz="6600" b="1" dirty="0" smtClean="0">
                <a:solidFill>
                  <a:srgbClr val="0000FF"/>
                </a:solidFill>
                <a:latin typeface="Adobe Arabic" pitchFamily="18" charset="-78"/>
                <a:cs typeface="Adobe Arabic" pitchFamily="18" charset="-78"/>
              </a:rPr>
              <a:t>تنوع ژنتیکی</a:t>
            </a:r>
            <a:r>
              <a:rPr lang="en-US" sz="6600" b="1" dirty="0" smtClean="0">
                <a:solidFill>
                  <a:srgbClr val="0000FF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endParaRPr lang="en-US" sz="6600" dirty="0">
              <a:solidFill>
                <a:srgbClr val="0000FF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13</a:t>
            </a:fld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5040560"/>
          </a:xfrm>
        </p:spPr>
        <p:txBody>
          <a:bodyPr>
            <a:noAutofit/>
          </a:bodyPr>
          <a:lstStyle/>
          <a:p>
            <a:pPr algn="r"/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بررسی توالی ژنتیکی در مورد ویروس های کورونا ویروس  بدست امده از خفاش نشان می دهد که طی 17 سال اخیر از زمان اپیدمی سارس ، این ویروس در گروه </a:t>
            </a:r>
            <a:r>
              <a:rPr lang="en-US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SARS-Related Coronaviruses</a:t>
            </a:r>
            <a:r>
              <a:rPr lang="fa-IR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محسوب می شود.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/>
            <a:endParaRPr lang="fa-IR" sz="28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l" rtl="0"/>
            <a:r>
              <a:rPr lang="en-US" sz="40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For </a:t>
            </a:r>
            <a:r>
              <a:rPr lang="en-US" sz="4000" dirty="0">
                <a:latin typeface="Adobe Arabic" panose="02040503050201020203" pitchFamily="18" charset="-78"/>
                <a:cs typeface="Adobe Arabic" panose="02040503050201020203" pitchFamily="18" charset="-78"/>
              </a:rPr>
              <a:t>comparison, </a:t>
            </a:r>
            <a:r>
              <a:rPr lang="en-US" sz="40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this amount of variation </a:t>
            </a:r>
            <a:r>
              <a:rPr lang="en-US" sz="4000" dirty="0">
                <a:latin typeface="Adobe Arabic" panose="02040503050201020203" pitchFamily="18" charset="-78"/>
                <a:cs typeface="Adobe Arabic" panose="02040503050201020203" pitchFamily="18" charset="-78"/>
              </a:rPr>
              <a:t>among viruses is similar to the amount of </a:t>
            </a:r>
            <a:r>
              <a:rPr lang="en-US" sz="40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mutation observed </a:t>
            </a:r>
            <a:r>
              <a:rPr lang="en-US" sz="4000" dirty="0">
                <a:latin typeface="Adobe Arabic" panose="02040503050201020203" pitchFamily="18" charset="-78"/>
                <a:cs typeface="Adobe Arabic" panose="02040503050201020203" pitchFamily="18" charset="-78"/>
              </a:rPr>
              <a:t>over ten years in </a:t>
            </a:r>
            <a:r>
              <a:rPr lang="en-US" sz="40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the H3N2 human </a:t>
            </a:r>
            <a:r>
              <a:rPr lang="en-US" sz="4000" dirty="0">
                <a:latin typeface="Adobe Arabic" panose="02040503050201020203" pitchFamily="18" charset="-78"/>
                <a:cs typeface="Adobe Arabic" panose="02040503050201020203" pitchFamily="18" charset="-78"/>
              </a:rPr>
              <a:t>flu virus </a:t>
            </a:r>
            <a:r>
              <a:rPr lang="en-US" sz="40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strain</a:t>
            </a:r>
            <a:r>
              <a:rPr lang="en-US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endParaRPr lang="en-US" sz="2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9619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>
                <a:solidFill>
                  <a:srgbClr val="FF0000"/>
                </a:solidFill>
              </a:rPr>
              <a:t>Novel coronavirus(2019-nCoV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20" y="1608003"/>
            <a:ext cx="4320480" cy="52400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14</a:t>
            </a:fld>
            <a:endParaRPr lang="fa-IR"/>
          </a:p>
        </p:txBody>
      </p:sp>
      <p:pic>
        <p:nvPicPr>
          <p:cNvPr id="6" name="Content Placeholder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63" y="1608003"/>
            <a:ext cx="4402757" cy="445496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516216" y="2420888"/>
            <a:ext cx="1224136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00192" y="4228052"/>
            <a:ext cx="1224136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62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60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2019-nCoV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The first known outbreak of 2019-nCoV was detected in </a:t>
            </a:r>
            <a:r>
              <a:rPr lang="en-US" b="1" dirty="0">
                <a:latin typeface="Adobe Arabic" panose="02040503050201020203" pitchFamily="18" charset="-78"/>
                <a:cs typeface="Adobe Arabic" panose="02040503050201020203" pitchFamily="18" charset="-78"/>
                <a:hlinkClick r:id="rId2" tooltip="Wuhan"/>
              </a:rPr>
              <a:t>Wuhan</a:t>
            </a:r>
            <a:r>
              <a:rPr lang="en-US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, China, in </a:t>
            </a:r>
            <a:r>
              <a:rPr lang="en-US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mid-December 2019. </a:t>
            </a:r>
            <a:endParaRPr lang="en-US" b="1" dirty="0" smtClean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l" rtl="0"/>
            <a:endParaRPr lang="en-US" b="1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l" rtl="0"/>
            <a:r>
              <a:rPr lang="en-US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The </a:t>
            </a:r>
            <a:r>
              <a:rPr lang="en-US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virus subsequently spread to other provinces of Mainland China and other countries, including </a:t>
            </a:r>
            <a:r>
              <a:rPr lang="en-US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Thailand,</a:t>
            </a:r>
            <a:r>
              <a:rPr lang="en-US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Japan, </a:t>
            </a:r>
            <a:r>
              <a:rPr lang="en-US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Taiwan</a:t>
            </a:r>
            <a:r>
              <a:rPr lang="en-US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, South Korea, </a:t>
            </a:r>
            <a:r>
              <a:rPr lang="en-US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Australia</a:t>
            </a:r>
            <a:r>
              <a:rPr lang="en-US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, France, and </a:t>
            </a:r>
            <a:r>
              <a:rPr lang="en-US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the United </a:t>
            </a:r>
            <a:r>
              <a:rPr lang="en-US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States</a:t>
            </a:r>
            <a:r>
              <a:rPr lang="en-US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</a:p>
          <a:p>
            <a:pPr marL="0" indent="0" algn="l" rtl="0">
              <a:buNone/>
            </a:pPr>
            <a:endParaRPr lang="en-US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1870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0"/>
          <a:stretch/>
        </p:blipFill>
        <p:spPr>
          <a:xfrm>
            <a:off x="755576" y="188641"/>
            <a:ext cx="7704856" cy="55446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16</a:t>
            </a:fld>
            <a:endParaRPr lang="fa-IR"/>
          </a:p>
        </p:txBody>
      </p:sp>
      <p:sp>
        <p:nvSpPr>
          <p:cNvPr id="16" name="5-Point Star 15"/>
          <p:cNvSpPr/>
          <p:nvPr/>
        </p:nvSpPr>
        <p:spPr>
          <a:xfrm>
            <a:off x="3560513" y="3316871"/>
            <a:ext cx="528523" cy="52409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28" name="5-Point Star 27"/>
          <p:cNvSpPr/>
          <p:nvPr/>
        </p:nvSpPr>
        <p:spPr>
          <a:xfrm>
            <a:off x="1151726" y="3840967"/>
            <a:ext cx="528523" cy="52409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29" name="5-Point Star 28"/>
          <p:cNvSpPr/>
          <p:nvPr/>
        </p:nvSpPr>
        <p:spPr>
          <a:xfrm>
            <a:off x="938430" y="2099321"/>
            <a:ext cx="528523" cy="52409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0" name="5-Point Star 29"/>
          <p:cNvSpPr/>
          <p:nvPr/>
        </p:nvSpPr>
        <p:spPr>
          <a:xfrm>
            <a:off x="2422973" y="2224904"/>
            <a:ext cx="528523" cy="52409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1" name="5-Point Star 30"/>
          <p:cNvSpPr/>
          <p:nvPr/>
        </p:nvSpPr>
        <p:spPr>
          <a:xfrm>
            <a:off x="3984020" y="3840967"/>
            <a:ext cx="528523" cy="52409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32" name="5-Point Star 31"/>
          <p:cNvSpPr/>
          <p:nvPr/>
        </p:nvSpPr>
        <p:spPr>
          <a:xfrm>
            <a:off x="4342762" y="2178880"/>
            <a:ext cx="528523" cy="52409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33" name="5-Point Star 32"/>
          <p:cNvSpPr/>
          <p:nvPr/>
        </p:nvSpPr>
        <p:spPr>
          <a:xfrm>
            <a:off x="5210834" y="3933056"/>
            <a:ext cx="528523" cy="52409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34" name="5-Point Star 33"/>
          <p:cNvSpPr/>
          <p:nvPr/>
        </p:nvSpPr>
        <p:spPr>
          <a:xfrm>
            <a:off x="6162805" y="2358900"/>
            <a:ext cx="528523" cy="52409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35" name="5-Point Star 34"/>
          <p:cNvSpPr/>
          <p:nvPr/>
        </p:nvSpPr>
        <p:spPr>
          <a:xfrm>
            <a:off x="6679509" y="3429000"/>
            <a:ext cx="528523" cy="52409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9</a:t>
            </a:r>
            <a:endParaRPr lang="en-US" b="1" dirty="0"/>
          </a:p>
        </p:txBody>
      </p:sp>
      <p:sp>
        <p:nvSpPr>
          <p:cNvPr id="36" name="5-Point Star 35"/>
          <p:cNvSpPr/>
          <p:nvPr/>
        </p:nvSpPr>
        <p:spPr>
          <a:xfrm>
            <a:off x="6876256" y="2034864"/>
            <a:ext cx="1106592" cy="69409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7688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56207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Jan 27 2020</a:t>
            </a:r>
            <a:endParaRPr lang="en-US" sz="4800" b="1" dirty="0">
              <a:solidFill>
                <a:srgbClr val="0000FF"/>
              </a:solidFill>
            </a:endParaRP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87"/>
          <a:stretch/>
        </p:blipFill>
        <p:spPr>
          <a:xfrm>
            <a:off x="179512" y="745575"/>
            <a:ext cx="4536504" cy="59719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17</a:t>
            </a:fld>
            <a:endParaRPr lang="fa-IR"/>
          </a:p>
        </p:txBody>
      </p:sp>
      <p:pic>
        <p:nvPicPr>
          <p:cNvPr id="6" name="Content Placeholder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t="75894" r="13998"/>
          <a:stretch/>
        </p:blipFill>
        <p:spPr>
          <a:xfrm>
            <a:off x="4860032" y="2276872"/>
            <a:ext cx="4104456" cy="219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47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3"/>
          <a:stretch/>
        </p:blipFill>
        <p:spPr>
          <a:xfrm>
            <a:off x="323528" y="736902"/>
            <a:ext cx="8532440" cy="55351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18</a:t>
            </a:fld>
            <a:endParaRPr lang="fa-IR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92" y="224024"/>
            <a:ext cx="8892480" cy="47063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452320" y="2636912"/>
            <a:ext cx="93610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18105" y="1772816"/>
            <a:ext cx="93610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9552" y="2249765"/>
            <a:ext cx="93610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67944" y="4437112"/>
            <a:ext cx="93610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2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19</a:t>
            </a:fld>
            <a:endParaRPr lang="fa-IR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73568" cy="6460827"/>
          </a:xfrm>
        </p:spPr>
      </p:pic>
    </p:spTree>
    <p:extLst>
      <p:ext uri="{BB962C8B-B14F-4D97-AF65-F5344CB8AC3E}">
        <p14:creationId xmlns:p14="http://schemas.microsoft.com/office/powerpoint/2010/main" val="327525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_01"/>
          <p:cNvPicPr>
            <a:picLocks noChangeAspect="1" noChangeArrowheads="1"/>
          </p:cNvPicPr>
          <p:nvPr/>
        </p:nvPicPr>
        <p:blipFill>
          <a:blip r:embed="rId3">
            <a:lum bright="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28625"/>
            <a:ext cx="17335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85750" y="2786063"/>
            <a:ext cx="8534400" cy="2286000"/>
          </a:xfrm>
          <a:solidFill>
            <a:schemeClr val="tx1"/>
          </a:solidFill>
          <a:ln w="76200" cmpd="tri">
            <a:solidFill>
              <a:srgbClr val="FF0000"/>
            </a:solidFill>
          </a:ln>
        </p:spPr>
        <p:txBody>
          <a:bodyPr anchor="ctr"/>
          <a:lstStyle/>
          <a:p>
            <a:pPr marR="0" algn="ctr" eaLnBrk="1" hangingPunct="1">
              <a:defRPr/>
            </a:pPr>
            <a:r>
              <a:rPr lang="fa-IR" sz="3600" dirty="0" smtClean="0">
                <a:solidFill>
                  <a:schemeClr val="accent1"/>
                </a:solidFill>
                <a:latin typeface="Arial"/>
                <a:cs typeface="B Titr" pitchFamily="2" charset="-78"/>
              </a:rPr>
              <a:t>كميته دانشگاهی  </a:t>
            </a:r>
            <a:r>
              <a:rPr lang="fa-IR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بيماري هاي تنفسي حاد نوپدید و بازپدید با محوریت كوروناويروس </a:t>
            </a:r>
            <a:r>
              <a: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MERS</a:t>
            </a:r>
            <a:endParaRPr lang="fa-IR" sz="3600" dirty="0" smtClean="0">
              <a:solidFill>
                <a:schemeClr val="accent1"/>
              </a:solidFill>
              <a:cs typeface="B Titr" pitchFamily="2" charset="-78"/>
            </a:endParaRPr>
          </a:p>
        </p:txBody>
      </p:sp>
      <p:pic>
        <p:nvPicPr>
          <p:cNvPr id="20484" name="Picture 3" descr="IRAN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23050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Freeform 15" descr="Stationery"/>
          <p:cNvSpPr>
            <a:spLocks/>
          </p:cNvSpPr>
          <p:nvPr/>
        </p:nvSpPr>
        <p:spPr bwMode="auto">
          <a:xfrm>
            <a:off x="214313" y="1295400"/>
            <a:ext cx="2147887" cy="1077913"/>
          </a:xfrm>
          <a:custGeom>
            <a:avLst/>
            <a:gdLst>
              <a:gd name="T0" fmla="*/ 2147483646 w 2166"/>
              <a:gd name="T1" fmla="*/ 2147483646 h 2087"/>
              <a:gd name="T2" fmla="*/ 2147483646 w 2166"/>
              <a:gd name="T3" fmla="*/ 2147483646 h 2087"/>
              <a:gd name="T4" fmla="*/ 2147483646 w 2166"/>
              <a:gd name="T5" fmla="*/ 2147483646 h 2087"/>
              <a:gd name="T6" fmla="*/ 2147483646 w 2166"/>
              <a:gd name="T7" fmla="*/ 2147483646 h 2087"/>
              <a:gd name="T8" fmla="*/ 2147483646 w 2166"/>
              <a:gd name="T9" fmla="*/ 2147483646 h 2087"/>
              <a:gd name="T10" fmla="*/ 2147483646 w 2166"/>
              <a:gd name="T11" fmla="*/ 2147483646 h 2087"/>
              <a:gd name="T12" fmla="*/ 2147483646 w 2166"/>
              <a:gd name="T13" fmla="*/ 2147483646 h 2087"/>
              <a:gd name="T14" fmla="*/ 2147483646 w 2166"/>
              <a:gd name="T15" fmla="*/ 2147483646 h 2087"/>
              <a:gd name="T16" fmla="*/ 2147483646 w 2166"/>
              <a:gd name="T17" fmla="*/ 2147483646 h 2087"/>
              <a:gd name="T18" fmla="*/ 2147483646 w 2166"/>
              <a:gd name="T19" fmla="*/ 2147483646 h 2087"/>
              <a:gd name="T20" fmla="*/ 2147483646 w 2166"/>
              <a:gd name="T21" fmla="*/ 2147483646 h 2087"/>
              <a:gd name="T22" fmla="*/ 2147483646 w 2166"/>
              <a:gd name="T23" fmla="*/ 2147483646 h 2087"/>
              <a:gd name="T24" fmla="*/ 2147483646 w 2166"/>
              <a:gd name="T25" fmla="*/ 2147483646 h 2087"/>
              <a:gd name="T26" fmla="*/ 2147483646 w 2166"/>
              <a:gd name="T27" fmla="*/ 2147483646 h 2087"/>
              <a:gd name="T28" fmla="*/ 2147483646 w 2166"/>
              <a:gd name="T29" fmla="*/ 2147483646 h 2087"/>
              <a:gd name="T30" fmla="*/ 2147483646 w 2166"/>
              <a:gd name="T31" fmla="*/ 2147483646 h 2087"/>
              <a:gd name="T32" fmla="*/ 2147483646 w 2166"/>
              <a:gd name="T33" fmla="*/ 2147483646 h 2087"/>
              <a:gd name="T34" fmla="*/ 2147483646 w 2166"/>
              <a:gd name="T35" fmla="*/ 2147483646 h 2087"/>
              <a:gd name="T36" fmla="*/ 2147483646 w 2166"/>
              <a:gd name="T37" fmla="*/ 2147483646 h 2087"/>
              <a:gd name="T38" fmla="*/ 2147483646 w 2166"/>
              <a:gd name="T39" fmla="*/ 2147483646 h 2087"/>
              <a:gd name="T40" fmla="*/ 2147483646 w 2166"/>
              <a:gd name="T41" fmla="*/ 2147483646 h 2087"/>
              <a:gd name="T42" fmla="*/ 2147483646 w 2166"/>
              <a:gd name="T43" fmla="*/ 2147483646 h 2087"/>
              <a:gd name="T44" fmla="*/ 2147483646 w 2166"/>
              <a:gd name="T45" fmla="*/ 2147483646 h 2087"/>
              <a:gd name="T46" fmla="*/ 2147483646 w 2166"/>
              <a:gd name="T47" fmla="*/ 2147483646 h 2087"/>
              <a:gd name="T48" fmla="*/ 2147483646 w 2166"/>
              <a:gd name="T49" fmla="*/ 2147483646 h 2087"/>
              <a:gd name="T50" fmla="*/ 2147483646 w 2166"/>
              <a:gd name="T51" fmla="*/ 2147483646 h 2087"/>
              <a:gd name="T52" fmla="*/ 2147483646 w 2166"/>
              <a:gd name="T53" fmla="*/ 2147483646 h 2087"/>
              <a:gd name="T54" fmla="*/ 2147483646 w 2166"/>
              <a:gd name="T55" fmla="*/ 2147483646 h 2087"/>
              <a:gd name="T56" fmla="*/ 2147483646 w 2166"/>
              <a:gd name="T57" fmla="*/ 2147483646 h 2087"/>
              <a:gd name="T58" fmla="*/ 2147483646 w 2166"/>
              <a:gd name="T59" fmla="*/ 2147483646 h 2087"/>
              <a:gd name="T60" fmla="*/ 2147483646 w 2166"/>
              <a:gd name="T61" fmla="*/ 2147483646 h 2087"/>
              <a:gd name="T62" fmla="*/ 2147483646 w 2166"/>
              <a:gd name="T63" fmla="*/ 2147483646 h 2087"/>
              <a:gd name="T64" fmla="*/ 2147483646 w 2166"/>
              <a:gd name="T65" fmla="*/ 2147483646 h 2087"/>
              <a:gd name="T66" fmla="*/ 2147483646 w 2166"/>
              <a:gd name="T67" fmla="*/ 2147483646 h 2087"/>
              <a:gd name="T68" fmla="*/ 2147483646 w 2166"/>
              <a:gd name="T69" fmla="*/ 2147483646 h 2087"/>
              <a:gd name="T70" fmla="*/ 2147483646 w 2166"/>
              <a:gd name="T71" fmla="*/ 2147483646 h 2087"/>
              <a:gd name="T72" fmla="*/ 2147483646 w 2166"/>
              <a:gd name="T73" fmla="*/ 2147483646 h 2087"/>
              <a:gd name="T74" fmla="*/ 2147483646 w 2166"/>
              <a:gd name="T75" fmla="*/ 2147483646 h 2087"/>
              <a:gd name="T76" fmla="*/ 2147483646 w 2166"/>
              <a:gd name="T77" fmla="*/ 2147483646 h 2087"/>
              <a:gd name="T78" fmla="*/ 2147483646 w 2166"/>
              <a:gd name="T79" fmla="*/ 2147483646 h 2087"/>
              <a:gd name="T80" fmla="*/ 2147483646 w 2166"/>
              <a:gd name="T81" fmla="*/ 2147483646 h 2087"/>
              <a:gd name="T82" fmla="*/ 2147483646 w 2166"/>
              <a:gd name="T83" fmla="*/ 2147483646 h 2087"/>
              <a:gd name="T84" fmla="*/ 2147483646 w 2166"/>
              <a:gd name="T85" fmla="*/ 2147483646 h 2087"/>
              <a:gd name="T86" fmla="*/ 2147483646 w 2166"/>
              <a:gd name="T87" fmla="*/ 2147483646 h 2087"/>
              <a:gd name="T88" fmla="*/ 2147483646 w 2166"/>
              <a:gd name="T89" fmla="*/ 2147483646 h 2087"/>
              <a:gd name="T90" fmla="*/ 2147483646 w 2166"/>
              <a:gd name="T91" fmla="*/ 2147483646 h 2087"/>
              <a:gd name="T92" fmla="*/ 2147483646 w 2166"/>
              <a:gd name="T93" fmla="*/ 2147483646 h 208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166"/>
              <a:gd name="T142" fmla="*/ 0 h 2087"/>
              <a:gd name="T143" fmla="*/ 2166 w 2166"/>
              <a:gd name="T144" fmla="*/ 2087 h 208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166" h="2087">
                <a:moveTo>
                  <a:pt x="75" y="2"/>
                </a:moveTo>
                <a:cubicBezTo>
                  <a:pt x="124" y="18"/>
                  <a:pt x="95" y="0"/>
                  <a:pt x="110" y="27"/>
                </a:cubicBezTo>
                <a:cubicBezTo>
                  <a:pt x="116" y="38"/>
                  <a:pt x="130" y="57"/>
                  <a:pt x="130" y="57"/>
                </a:cubicBezTo>
                <a:cubicBezTo>
                  <a:pt x="132" y="67"/>
                  <a:pt x="129" y="79"/>
                  <a:pt x="135" y="87"/>
                </a:cubicBezTo>
                <a:cubicBezTo>
                  <a:pt x="142" y="97"/>
                  <a:pt x="165" y="107"/>
                  <a:pt x="165" y="107"/>
                </a:cubicBezTo>
                <a:cubicBezTo>
                  <a:pt x="171" y="126"/>
                  <a:pt x="191" y="146"/>
                  <a:pt x="210" y="152"/>
                </a:cubicBezTo>
                <a:cubicBezTo>
                  <a:pt x="212" y="152"/>
                  <a:pt x="290" y="162"/>
                  <a:pt x="310" y="137"/>
                </a:cubicBezTo>
                <a:cubicBezTo>
                  <a:pt x="338" y="102"/>
                  <a:pt x="287" y="141"/>
                  <a:pt x="330" y="112"/>
                </a:cubicBezTo>
                <a:cubicBezTo>
                  <a:pt x="337" y="92"/>
                  <a:pt x="347" y="94"/>
                  <a:pt x="365" y="82"/>
                </a:cubicBezTo>
                <a:cubicBezTo>
                  <a:pt x="383" y="56"/>
                  <a:pt x="420" y="54"/>
                  <a:pt x="450" y="47"/>
                </a:cubicBezTo>
                <a:cubicBezTo>
                  <a:pt x="480" y="67"/>
                  <a:pt x="465" y="82"/>
                  <a:pt x="455" y="112"/>
                </a:cubicBezTo>
                <a:cubicBezTo>
                  <a:pt x="476" y="143"/>
                  <a:pt x="450" y="134"/>
                  <a:pt x="425" y="142"/>
                </a:cubicBezTo>
                <a:cubicBezTo>
                  <a:pt x="423" y="147"/>
                  <a:pt x="417" y="153"/>
                  <a:pt x="420" y="157"/>
                </a:cubicBezTo>
                <a:cubicBezTo>
                  <a:pt x="427" y="167"/>
                  <a:pt x="450" y="177"/>
                  <a:pt x="450" y="177"/>
                </a:cubicBezTo>
                <a:cubicBezTo>
                  <a:pt x="457" y="199"/>
                  <a:pt x="470" y="202"/>
                  <a:pt x="490" y="212"/>
                </a:cubicBezTo>
                <a:cubicBezTo>
                  <a:pt x="498" y="251"/>
                  <a:pt x="495" y="236"/>
                  <a:pt x="530" y="227"/>
                </a:cubicBezTo>
                <a:cubicBezTo>
                  <a:pt x="532" y="234"/>
                  <a:pt x="537" y="240"/>
                  <a:pt x="535" y="247"/>
                </a:cubicBezTo>
                <a:cubicBezTo>
                  <a:pt x="533" y="253"/>
                  <a:pt x="521" y="251"/>
                  <a:pt x="520" y="257"/>
                </a:cubicBezTo>
                <a:cubicBezTo>
                  <a:pt x="519" y="266"/>
                  <a:pt x="527" y="274"/>
                  <a:pt x="530" y="282"/>
                </a:cubicBezTo>
                <a:cubicBezTo>
                  <a:pt x="514" y="306"/>
                  <a:pt x="529" y="311"/>
                  <a:pt x="550" y="327"/>
                </a:cubicBezTo>
                <a:cubicBezTo>
                  <a:pt x="562" y="364"/>
                  <a:pt x="621" y="369"/>
                  <a:pt x="655" y="377"/>
                </a:cubicBezTo>
                <a:cubicBezTo>
                  <a:pt x="671" y="393"/>
                  <a:pt x="672" y="405"/>
                  <a:pt x="690" y="417"/>
                </a:cubicBezTo>
                <a:cubicBezTo>
                  <a:pt x="701" y="450"/>
                  <a:pt x="714" y="439"/>
                  <a:pt x="740" y="457"/>
                </a:cubicBezTo>
                <a:cubicBezTo>
                  <a:pt x="771" y="477"/>
                  <a:pt x="778" y="483"/>
                  <a:pt x="810" y="492"/>
                </a:cubicBezTo>
                <a:cubicBezTo>
                  <a:pt x="820" y="495"/>
                  <a:pt x="830" y="499"/>
                  <a:pt x="840" y="502"/>
                </a:cubicBezTo>
                <a:cubicBezTo>
                  <a:pt x="845" y="504"/>
                  <a:pt x="855" y="507"/>
                  <a:pt x="855" y="507"/>
                </a:cubicBezTo>
                <a:cubicBezTo>
                  <a:pt x="889" y="500"/>
                  <a:pt x="902" y="491"/>
                  <a:pt x="940" y="487"/>
                </a:cubicBezTo>
                <a:cubicBezTo>
                  <a:pt x="960" y="480"/>
                  <a:pt x="980" y="474"/>
                  <a:pt x="1000" y="467"/>
                </a:cubicBezTo>
                <a:cubicBezTo>
                  <a:pt x="1010" y="464"/>
                  <a:pt x="1030" y="457"/>
                  <a:pt x="1030" y="457"/>
                </a:cubicBezTo>
                <a:cubicBezTo>
                  <a:pt x="1038" y="459"/>
                  <a:pt x="1049" y="456"/>
                  <a:pt x="1055" y="462"/>
                </a:cubicBezTo>
                <a:cubicBezTo>
                  <a:pt x="1059" y="466"/>
                  <a:pt x="1040" y="462"/>
                  <a:pt x="1040" y="467"/>
                </a:cubicBezTo>
                <a:cubicBezTo>
                  <a:pt x="1040" y="473"/>
                  <a:pt x="1050" y="474"/>
                  <a:pt x="1055" y="477"/>
                </a:cubicBezTo>
                <a:cubicBezTo>
                  <a:pt x="1104" y="465"/>
                  <a:pt x="1053" y="484"/>
                  <a:pt x="1080" y="402"/>
                </a:cubicBezTo>
                <a:cubicBezTo>
                  <a:pt x="1082" y="395"/>
                  <a:pt x="1093" y="398"/>
                  <a:pt x="1100" y="397"/>
                </a:cubicBezTo>
                <a:cubicBezTo>
                  <a:pt x="1118" y="395"/>
                  <a:pt x="1137" y="394"/>
                  <a:pt x="1155" y="392"/>
                </a:cubicBezTo>
                <a:cubicBezTo>
                  <a:pt x="1160" y="356"/>
                  <a:pt x="1156" y="343"/>
                  <a:pt x="1190" y="332"/>
                </a:cubicBezTo>
                <a:cubicBezTo>
                  <a:pt x="1205" y="309"/>
                  <a:pt x="1223" y="306"/>
                  <a:pt x="1245" y="292"/>
                </a:cubicBezTo>
                <a:cubicBezTo>
                  <a:pt x="1260" y="295"/>
                  <a:pt x="1275" y="304"/>
                  <a:pt x="1290" y="302"/>
                </a:cubicBezTo>
                <a:cubicBezTo>
                  <a:pt x="1309" y="300"/>
                  <a:pt x="1326" y="290"/>
                  <a:pt x="1345" y="287"/>
                </a:cubicBezTo>
                <a:cubicBezTo>
                  <a:pt x="1353" y="263"/>
                  <a:pt x="1362" y="266"/>
                  <a:pt x="1385" y="272"/>
                </a:cubicBezTo>
                <a:cubicBezTo>
                  <a:pt x="1393" y="270"/>
                  <a:pt x="1402" y="269"/>
                  <a:pt x="1410" y="267"/>
                </a:cubicBezTo>
                <a:cubicBezTo>
                  <a:pt x="1415" y="266"/>
                  <a:pt x="1420" y="260"/>
                  <a:pt x="1425" y="262"/>
                </a:cubicBezTo>
                <a:cubicBezTo>
                  <a:pt x="1437" y="268"/>
                  <a:pt x="1427" y="291"/>
                  <a:pt x="1435" y="302"/>
                </a:cubicBezTo>
                <a:cubicBezTo>
                  <a:pt x="1438" y="306"/>
                  <a:pt x="1445" y="306"/>
                  <a:pt x="1450" y="307"/>
                </a:cubicBezTo>
                <a:cubicBezTo>
                  <a:pt x="1468" y="310"/>
                  <a:pt x="1487" y="310"/>
                  <a:pt x="1505" y="312"/>
                </a:cubicBezTo>
                <a:cubicBezTo>
                  <a:pt x="1507" y="317"/>
                  <a:pt x="1505" y="325"/>
                  <a:pt x="1510" y="327"/>
                </a:cubicBezTo>
                <a:cubicBezTo>
                  <a:pt x="1516" y="330"/>
                  <a:pt x="1526" y="317"/>
                  <a:pt x="1530" y="322"/>
                </a:cubicBezTo>
                <a:cubicBezTo>
                  <a:pt x="1546" y="325"/>
                  <a:pt x="1585" y="339"/>
                  <a:pt x="1605" y="347"/>
                </a:cubicBezTo>
                <a:cubicBezTo>
                  <a:pt x="1639" y="370"/>
                  <a:pt x="1624" y="363"/>
                  <a:pt x="1650" y="372"/>
                </a:cubicBezTo>
                <a:cubicBezTo>
                  <a:pt x="1655" y="377"/>
                  <a:pt x="1661" y="381"/>
                  <a:pt x="1665" y="387"/>
                </a:cubicBezTo>
                <a:cubicBezTo>
                  <a:pt x="1668" y="391"/>
                  <a:pt x="1666" y="399"/>
                  <a:pt x="1670" y="402"/>
                </a:cubicBezTo>
                <a:cubicBezTo>
                  <a:pt x="1679" y="408"/>
                  <a:pt x="1690" y="409"/>
                  <a:pt x="1700" y="412"/>
                </a:cubicBezTo>
                <a:cubicBezTo>
                  <a:pt x="1705" y="414"/>
                  <a:pt x="1715" y="417"/>
                  <a:pt x="1715" y="417"/>
                </a:cubicBezTo>
                <a:cubicBezTo>
                  <a:pt x="1725" y="427"/>
                  <a:pt x="1742" y="433"/>
                  <a:pt x="1745" y="447"/>
                </a:cubicBezTo>
                <a:cubicBezTo>
                  <a:pt x="1747" y="454"/>
                  <a:pt x="1745" y="462"/>
                  <a:pt x="1750" y="467"/>
                </a:cubicBezTo>
                <a:cubicBezTo>
                  <a:pt x="1773" y="493"/>
                  <a:pt x="1793" y="488"/>
                  <a:pt x="1825" y="492"/>
                </a:cubicBezTo>
                <a:cubicBezTo>
                  <a:pt x="1848" y="500"/>
                  <a:pt x="1849" y="515"/>
                  <a:pt x="1855" y="537"/>
                </a:cubicBezTo>
                <a:cubicBezTo>
                  <a:pt x="1857" y="580"/>
                  <a:pt x="1873" y="655"/>
                  <a:pt x="1845" y="697"/>
                </a:cubicBezTo>
                <a:cubicBezTo>
                  <a:pt x="1840" y="749"/>
                  <a:pt x="1838" y="744"/>
                  <a:pt x="1825" y="782"/>
                </a:cubicBezTo>
                <a:cubicBezTo>
                  <a:pt x="1836" y="816"/>
                  <a:pt x="1871" y="800"/>
                  <a:pt x="1805" y="817"/>
                </a:cubicBezTo>
                <a:cubicBezTo>
                  <a:pt x="1795" y="815"/>
                  <a:pt x="1783" y="806"/>
                  <a:pt x="1775" y="812"/>
                </a:cubicBezTo>
                <a:cubicBezTo>
                  <a:pt x="1759" y="825"/>
                  <a:pt x="1798" y="858"/>
                  <a:pt x="1805" y="862"/>
                </a:cubicBezTo>
                <a:cubicBezTo>
                  <a:pt x="1822" y="914"/>
                  <a:pt x="1805" y="903"/>
                  <a:pt x="1840" y="912"/>
                </a:cubicBezTo>
                <a:cubicBezTo>
                  <a:pt x="1857" y="938"/>
                  <a:pt x="1844" y="934"/>
                  <a:pt x="1820" y="942"/>
                </a:cubicBezTo>
                <a:cubicBezTo>
                  <a:pt x="1809" y="974"/>
                  <a:pt x="1825" y="997"/>
                  <a:pt x="1830" y="1027"/>
                </a:cubicBezTo>
                <a:cubicBezTo>
                  <a:pt x="1836" y="1063"/>
                  <a:pt x="1841" y="1097"/>
                  <a:pt x="1850" y="1132"/>
                </a:cubicBezTo>
                <a:cubicBezTo>
                  <a:pt x="1852" y="1157"/>
                  <a:pt x="1849" y="1183"/>
                  <a:pt x="1855" y="1207"/>
                </a:cubicBezTo>
                <a:cubicBezTo>
                  <a:pt x="1859" y="1223"/>
                  <a:pt x="1942" y="1231"/>
                  <a:pt x="1950" y="1232"/>
                </a:cubicBezTo>
                <a:cubicBezTo>
                  <a:pt x="1987" y="1269"/>
                  <a:pt x="1957" y="1300"/>
                  <a:pt x="1935" y="1332"/>
                </a:cubicBezTo>
                <a:cubicBezTo>
                  <a:pt x="1928" y="1359"/>
                  <a:pt x="1917" y="1378"/>
                  <a:pt x="1890" y="1387"/>
                </a:cubicBezTo>
                <a:cubicBezTo>
                  <a:pt x="1881" y="1422"/>
                  <a:pt x="1886" y="1446"/>
                  <a:pt x="1915" y="1467"/>
                </a:cubicBezTo>
                <a:cubicBezTo>
                  <a:pt x="1923" y="1492"/>
                  <a:pt x="1917" y="1525"/>
                  <a:pt x="1930" y="1547"/>
                </a:cubicBezTo>
                <a:cubicBezTo>
                  <a:pt x="1933" y="1552"/>
                  <a:pt x="1941" y="1553"/>
                  <a:pt x="1945" y="1557"/>
                </a:cubicBezTo>
                <a:cubicBezTo>
                  <a:pt x="1962" y="1572"/>
                  <a:pt x="1971" y="1595"/>
                  <a:pt x="1990" y="1607"/>
                </a:cubicBezTo>
                <a:cubicBezTo>
                  <a:pt x="2015" y="1624"/>
                  <a:pt x="2053" y="1623"/>
                  <a:pt x="2080" y="1637"/>
                </a:cubicBezTo>
                <a:cubicBezTo>
                  <a:pt x="2112" y="1685"/>
                  <a:pt x="2109" y="1632"/>
                  <a:pt x="2095" y="1732"/>
                </a:cubicBezTo>
                <a:cubicBezTo>
                  <a:pt x="2116" y="1784"/>
                  <a:pt x="2088" y="1734"/>
                  <a:pt x="2135" y="1767"/>
                </a:cubicBezTo>
                <a:cubicBezTo>
                  <a:pt x="2139" y="1770"/>
                  <a:pt x="2137" y="1778"/>
                  <a:pt x="2140" y="1782"/>
                </a:cubicBezTo>
                <a:cubicBezTo>
                  <a:pt x="2144" y="1787"/>
                  <a:pt x="2150" y="1789"/>
                  <a:pt x="2155" y="1792"/>
                </a:cubicBezTo>
                <a:cubicBezTo>
                  <a:pt x="2166" y="1824"/>
                  <a:pt x="2140" y="1845"/>
                  <a:pt x="2115" y="1862"/>
                </a:cubicBezTo>
                <a:cubicBezTo>
                  <a:pt x="2092" y="1896"/>
                  <a:pt x="2044" y="1911"/>
                  <a:pt x="2005" y="1917"/>
                </a:cubicBezTo>
                <a:cubicBezTo>
                  <a:pt x="1981" y="1953"/>
                  <a:pt x="1989" y="2010"/>
                  <a:pt x="1975" y="2052"/>
                </a:cubicBezTo>
                <a:cubicBezTo>
                  <a:pt x="1969" y="2069"/>
                  <a:pt x="1935" y="2087"/>
                  <a:pt x="1935" y="2087"/>
                </a:cubicBezTo>
                <a:cubicBezTo>
                  <a:pt x="1921" y="2084"/>
                  <a:pt x="1905" y="2084"/>
                  <a:pt x="1895" y="2072"/>
                </a:cubicBezTo>
                <a:cubicBezTo>
                  <a:pt x="1892" y="2068"/>
                  <a:pt x="1894" y="2061"/>
                  <a:pt x="1890" y="2057"/>
                </a:cubicBezTo>
                <a:cubicBezTo>
                  <a:pt x="1881" y="2048"/>
                  <a:pt x="1866" y="2048"/>
                  <a:pt x="1855" y="2042"/>
                </a:cubicBezTo>
                <a:cubicBezTo>
                  <a:pt x="1811" y="2047"/>
                  <a:pt x="1809" y="2050"/>
                  <a:pt x="1775" y="2067"/>
                </a:cubicBezTo>
                <a:cubicBezTo>
                  <a:pt x="1749" y="2057"/>
                  <a:pt x="1722" y="2049"/>
                  <a:pt x="1695" y="2042"/>
                </a:cubicBezTo>
                <a:cubicBezTo>
                  <a:pt x="1644" y="2049"/>
                  <a:pt x="1619" y="2049"/>
                  <a:pt x="1570" y="2042"/>
                </a:cubicBezTo>
                <a:cubicBezTo>
                  <a:pt x="1523" y="2023"/>
                  <a:pt x="1482" y="2009"/>
                  <a:pt x="1430" y="2002"/>
                </a:cubicBezTo>
                <a:cubicBezTo>
                  <a:pt x="1433" y="1964"/>
                  <a:pt x="1438" y="1942"/>
                  <a:pt x="1445" y="1907"/>
                </a:cubicBezTo>
                <a:cubicBezTo>
                  <a:pt x="1438" y="1886"/>
                  <a:pt x="1431" y="1874"/>
                  <a:pt x="1410" y="1867"/>
                </a:cubicBezTo>
                <a:cubicBezTo>
                  <a:pt x="1408" y="1859"/>
                  <a:pt x="1411" y="1848"/>
                  <a:pt x="1405" y="1842"/>
                </a:cubicBezTo>
                <a:cubicBezTo>
                  <a:pt x="1398" y="1835"/>
                  <a:pt x="1375" y="1832"/>
                  <a:pt x="1375" y="1832"/>
                </a:cubicBezTo>
                <a:cubicBezTo>
                  <a:pt x="1356" y="1813"/>
                  <a:pt x="1352" y="1810"/>
                  <a:pt x="1325" y="1817"/>
                </a:cubicBezTo>
                <a:cubicBezTo>
                  <a:pt x="1295" y="1837"/>
                  <a:pt x="1265" y="1847"/>
                  <a:pt x="1235" y="1867"/>
                </a:cubicBezTo>
                <a:cubicBezTo>
                  <a:pt x="1222" y="1876"/>
                  <a:pt x="1203" y="1870"/>
                  <a:pt x="1190" y="1877"/>
                </a:cubicBezTo>
                <a:cubicBezTo>
                  <a:pt x="1138" y="1906"/>
                  <a:pt x="1179" y="1891"/>
                  <a:pt x="1145" y="1902"/>
                </a:cubicBezTo>
                <a:cubicBezTo>
                  <a:pt x="1121" y="1894"/>
                  <a:pt x="1112" y="1874"/>
                  <a:pt x="1090" y="1867"/>
                </a:cubicBezTo>
                <a:cubicBezTo>
                  <a:pt x="1065" y="1869"/>
                  <a:pt x="1040" y="1875"/>
                  <a:pt x="1015" y="1872"/>
                </a:cubicBezTo>
                <a:cubicBezTo>
                  <a:pt x="987" y="1869"/>
                  <a:pt x="1009" y="1852"/>
                  <a:pt x="995" y="1842"/>
                </a:cubicBezTo>
                <a:cubicBezTo>
                  <a:pt x="980" y="1831"/>
                  <a:pt x="940" y="1829"/>
                  <a:pt x="925" y="1827"/>
                </a:cubicBezTo>
                <a:cubicBezTo>
                  <a:pt x="906" y="1749"/>
                  <a:pt x="923" y="1745"/>
                  <a:pt x="840" y="1737"/>
                </a:cubicBezTo>
                <a:cubicBezTo>
                  <a:pt x="824" y="1714"/>
                  <a:pt x="800" y="1715"/>
                  <a:pt x="775" y="1707"/>
                </a:cubicBezTo>
                <a:cubicBezTo>
                  <a:pt x="765" y="1677"/>
                  <a:pt x="760" y="1669"/>
                  <a:pt x="735" y="1652"/>
                </a:cubicBezTo>
                <a:cubicBezTo>
                  <a:pt x="725" y="1623"/>
                  <a:pt x="732" y="1595"/>
                  <a:pt x="705" y="1577"/>
                </a:cubicBezTo>
                <a:cubicBezTo>
                  <a:pt x="696" y="1560"/>
                  <a:pt x="691" y="1543"/>
                  <a:pt x="680" y="1527"/>
                </a:cubicBezTo>
                <a:cubicBezTo>
                  <a:pt x="678" y="1509"/>
                  <a:pt x="688" y="1485"/>
                  <a:pt x="675" y="1472"/>
                </a:cubicBezTo>
                <a:cubicBezTo>
                  <a:pt x="644" y="1440"/>
                  <a:pt x="560" y="1402"/>
                  <a:pt x="560" y="1402"/>
                </a:cubicBezTo>
                <a:cubicBezTo>
                  <a:pt x="558" y="1397"/>
                  <a:pt x="559" y="1390"/>
                  <a:pt x="555" y="1387"/>
                </a:cubicBezTo>
                <a:cubicBezTo>
                  <a:pt x="546" y="1381"/>
                  <a:pt x="525" y="1377"/>
                  <a:pt x="525" y="1377"/>
                </a:cubicBezTo>
                <a:cubicBezTo>
                  <a:pt x="512" y="1338"/>
                  <a:pt x="507" y="1342"/>
                  <a:pt x="465" y="1347"/>
                </a:cubicBezTo>
                <a:lnTo>
                  <a:pt x="426" y="1379"/>
                </a:lnTo>
                <a:cubicBezTo>
                  <a:pt x="426" y="1379"/>
                  <a:pt x="395" y="1332"/>
                  <a:pt x="395" y="1332"/>
                </a:cubicBezTo>
                <a:cubicBezTo>
                  <a:pt x="393" y="1327"/>
                  <a:pt x="390" y="1317"/>
                  <a:pt x="390" y="1317"/>
                </a:cubicBezTo>
                <a:cubicBezTo>
                  <a:pt x="382" y="1248"/>
                  <a:pt x="384" y="1289"/>
                  <a:pt x="360" y="1242"/>
                </a:cubicBezTo>
                <a:cubicBezTo>
                  <a:pt x="363" y="1191"/>
                  <a:pt x="380" y="1136"/>
                  <a:pt x="335" y="1102"/>
                </a:cubicBezTo>
                <a:cubicBezTo>
                  <a:pt x="323" y="1065"/>
                  <a:pt x="311" y="1055"/>
                  <a:pt x="275" y="1037"/>
                </a:cubicBezTo>
                <a:cubicBezTo>
                  <a:pt x="254" y="1005"/>
                  <a:pt x="212" y="988"/>
                  <a:pt x="180" y="967"/>
                </a:cubicBezTo>
                <a:cubicBezTo>
                  <a:pt x="170" y="903"/>
                  <a:pt x="165" y="874"/>
                  <a:pt x="100" y="852"/>
                </a:cubicBezTo>
                <a:cubicBezTo>
                  <a:pt x="109" y="824"/>
                  <a:pt x="104" y="842"/>
                  <a:pt x="115" y="797"/>
                </a:cubicBezTo>
                <a:cubicBezTo>
                  <a:pt x="118" y="786"/>
                  <a:pt x="126" y="778"/>
                  <a:pt x="130" y="767"/>
                </a:cubicBezTo>
                <a:cubicBezTo>
                  <a:pt x="132" y="747"/>
                  <a:pt x="129" y="726"/>
                  <a:pt x="135" y="707"/>
                </a:cubicBezTo>
                <a:cubicBezTo>
                  <a:pt x="140" y="691"/>
                  <a:pt x="164" y="692"/>
                  <a:pt x="180" y="687"/>
                </a:cubicBezTo>
                <a:cubicBezTo>
                  <a:pt x="185" y="685"/>
                  <a:pt x="195" y="682"/>
                  <a:pt x="195" y="682"/>
                </a:cubicBezTo>
                <a:cubicBezTo>
                  <a:pt x="208" y="662"/>
                  <a:pt x="202" y="654"/>
                  <a:pt x="195" y="632"/>
                </a:cubicBezTo>
                <a:cubicBezTo>
                  <a:pt x="205" y="606"/>
                  <a:pt x="216" y="604"/>
                  <a:pt x="230" y="582"/>
                </a:cubicBezTo>
                <a:cubicBezTo>
                  <a:pt x="208" y="567"/>
                  <a:pt x="184" y="564"/>
                  <a:pt x="160" y="552"/>
                </a:cubicBezTo>
                <a:cubicBezTo>
                  <a:pt x="157" y="547"/>
                  <a:pt x="154" y="541"/>
                  <a:pt x="150" y="537"/>
                </a:cubicBezTo>
                <a:cubicBezTo>
                  <a:pt x="146" y="533"/>
                  <a:pt x="139" y="532"/>
                  <a:pt x="135" y="527"/>
                </a:cubicBezTo>
                <a:cubicBezTo>
                  <a:pt x="132" y="523"/>
                  <a:pt x="133" y="517"/>
                  <a:pt x="130" y="512"/>
                </a:cubicBezTo>
                <a:cubicBezTo>
                  <a:pt x="115" y="485"/>
                  <a:pt x="113" y="485"/>
                  <a:pt x="95" y="467"/>
                </a:cubicBezTo>
                <a:cubicBezTo>
                  <a:pt x="92" y="437"/>
                  <a:pt x="89" y="415"/>
                  <a:pt x="80" y="387"/>
                </a:cubicBezTo>
                <a:cubicBezTo>
                  <a:pt x="76" y="354"/>
                  <a:pt x="79" y="326"/>
                  <a:pt x="55" y="302"/>
                </a:cubicBezTo>
                <a:cubicBezTo>
                  <a:pt x="48" y="282"/>
                  <a:pt x="40" y="279"/>
                  <a:pt x="20" y="272"/>
                </a:cubicBezTo>
                <a:cubicBezTo>
                  <a:pt x="26" y="249"/>
                  <a:pt x="25" y="240"/>
                  <a:pt x="45" y="227"/>
                </a:cubicBezTo>
                <a:cubicBezTo>
                  <a:pt x="53" y="197"/>
                  <a:pt x="52" y="215"/>
                  <a:pt x="40" y="182"/>
                </a:cubicBezTo>
                <a:cubicBezTo>
                  <a:pt x="36" y="172"/>
                  <a:pt x="30" y="152"/>
                  <a:pt x="30" y="152"/>
                </a:cubicBezTo>
                <a:cubicBezTo>
                  <a:pt x="28" y="134"/>
                  <a:pt x="29" y="115"/>
                  <a:pt x="25" y="97"/>
                </a:cubicBezTo>
                <a:cubicBezTo>
                  <a:pt x="23" y="87"/>
                  <a:pt x="0" y="76"/>
                  <a:pt x="20" y="62"/>
                </a:cubicBezTo>
                <a:cubicBezTo>
                  <a:pt x="28" y="56"/>
                  <a:pt x="40" y="59"/>
                  <a:pt x="50" y="57"/>
                </a:cubicBezTo>
                <a:cubicBezTo>
                  <a:pt x="65" y="47"/>
                  <a:pt x="94" y="21"/>
                  <a:pt x="75" y="2"/>
                </a:cubicBez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28575" cap="sq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1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334">
            <a:off x="5710238" y="990600"/>
            <a:ext cx="139382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1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676">
            <a:off x="5795963" y="260350"/>
            <a:ext cx="1081087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1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334">
            <a:off x="7021513" y="188913"/>
            <a:ext cx="1392237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1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334">
            <a:off x="7669213" y="-193675"/>
            <a:ext cx="1392237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1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676">
            <a:off x="6370638" y="-171450"/>
            <a:ext cx="108267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75" y="500063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6" name="Picture 15" descr="came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30476">
            <a:off x="341223" y="5088009"/>
            <a:ext cx="1714512" cy="1714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93" name="Picture 2" descr="E:\كوروناويروس\s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5000625"/>
            <a:ext cx="29289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9" descr="H:\كوروناويروس\coronaviru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5072063"/>
            <a:ext cx="18256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62750" y="4929188"/>
            <a:ext cx="2381250" cy="19288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2918639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1" y="404664"/>
            <a:ext cx="8972933" cy="594552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54079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1618"/>
            <a:ext cx="8892480" cy="66279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2927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rtl="0"/>
            <a:r>
              <a:rPr lang="en-US" sz="24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Table Characteristics </a:t>
            </a:r>
            <a:r>
              <a:rPr lang="en-US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of patients who have been infected </a:t>
            </a:r>
            <a:r>
              <a:rPr lang="en-US" sz="24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with</a:t>
            </a:r>
            <a:br>
              <a:rPr lang="en-US" sz="24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2019-nCoV</a:t>
            </a:r>
            <a:r>
              <a:rPr lang="en-US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, </a:t>
            </a:r>
            <a:r>
              <a:rPr lang="en-US" sz="2400" b="1" dirty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MERS-</a:t>
            </a:r>
            <a:r>
              <a:rPr lang="en-US" sz="2400" b="1" dirty="0" err="1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CoV</a:t>
            </a:r>
            <a:r>
              <a:rPr lang="en-US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, and </a:t>
            </a:r>
            <a:r>
              <a:rPr lang="en-US" sz="24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SARS-</a:t>
            </a:r>
            <a:r>
              <a:rPr lang="en-US" sz="2400" b="1" dirty="0" err="1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CoV</a:t>
            </a:r>
            <a:endParaRPr lang="en-US" sz="2400" b="1" dirty="0">
              <a:solidFill>
                <a:srgbClr val="0000FF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7" r="27511" b="19818"/>
          <a:stretch/>
        </p:blipFill>
        <p:spPr>
          <a:xfrm>
            <a:off x="899592" y="1194252"/>
            <a:ext cx="7200800" cy="53446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22</a:t>
            </a:fld>
            <a:endParaRPr lang="fa-IR"/>
          </a:p>
        </p:txBody>
      </p:sp>
      <p:sp>
        <p:nvSpPr>
          <p:cNvPr id="6" name="Rounded Rectangle 5"/>
          <p:cNvSpPr/>
          <p:nvPr/>
        </p:nvSpPr>
        <p:spPr>
          <a:xfrm>
            <a:off x="1990259" y="2287283"/>
            <a:ext cx="6048672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79712" y="3596531"/>
            <a:ext cx="6048672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90259" y="4892675"/>
            <a:ext cx="6048672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63888" y="1275573"/>
            <a:ext cx="4392488" cy="4252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979712" y="5998810"/>
            <a:ext cx="6048672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91800" y="527509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b="1" dirty="0"/>
              <a:t>† Data as of Jan 23, 2020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990259" y="636566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b="1" dirty="0" smtClean="0"/>
              <a:t>‡ </a:t>
            </a:r>
            <a:r>
              <a:rPr lang="en-US" b="1" dirty="0"/>
              <a:t>Data as of Jan 21, 2020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2132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10900"/>
            <a:ext cx="8064896" cy="45521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23</a:t>
            </a:fld>
            <a:endParaRPr lang="fa-IR"/>
          </a:p>
        </p:txBody>
      </p:sp>
      <p:sp>
        <p:nvSpPr>
          <p:cNvPr id="6" name="Rounded Rectangle 5"/>
          <p:cNvSpPr/>
          <p:nvPr/>
        </p:nvSpPr>
        <p:spPr>
          <a:xfrm>
            <a:off x="1990258" y="2287283"/>
            <a:ext cx="6470173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71600" y="1508654"/>
            <a:ext cx="1018658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90258" y="4849378"/>
            <a:ext cx="6542182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90258" y="3573016"/>
            <a:ext cx="6542181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267410"/>
            <a:ext cx="85531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b="1" dirty="0"/>
              <a:t>Demographics and symptoms for 2019-nCoV infection are based on data from the first 41 patients reported by </a:t>
            </a:r>
            <a:r>
              <a:rPr lang="en-US" sz="1400" b="1" dirty="0" err="1"/>
              <a:t>Chaolin</a:t>
            </a:r>
            <a:r>
              <a:rPr lang="en-US" sz="1400" b="1" dirty="0"/>
              <a:t> Huang and colleagues (admitted before Jan 2, 2020).</a:t>
            </a:r>
            <a:r>
              <a:rPr lang="en-US" sz="1400" b="1" baseline="30000" dirty="0">
                <a:hlinkClick r:id="rId3"/>
              </a:rPr>
              <a:t>8</a:t>
            </a:r>
            <a:endParaRPr lang="en-US" sz="1400" b="1" dirty="0"/>
          </a:p>
          <a:p>
            <a:pPr algn="l" rtl="0"/>
            <a:r>
              <a:rPr lang="en-US" sz="1400" b="1" dirty="0"/>
              <a:t>Case numbers and mortalities are updated up to Jan 21, 2020) as disclosed by the Chinese Health Commission.</a:t>
            </a:r>
          </a:p>
          <a:p>
            <a:pPr algn="l" rtl="0"/>
            <a:r>
              <a:rPr lang="en-US" sz="1400" b="1" dirty="0"/>
              <a:t>† Data as of Jan 23, 2020.</a:t>
            </a:r>
          </a:p>
          <a:p>
            <a:pPr algn="l" rtl="0"/>
            <a:r>
              <a:rPr lang="en-US" sz="1400" b="1" dirty="0"/>
              <a:t>‡ Data as of Jan 21, 2020.</a:t>
            </a:r>
            <a:r>
              <a:rPr lang="en-US" sz="1400" b="1" baseline="30000" dirty="0">
                <a:hlinkClick r:id="rId4"/>
              </a:rPr>
              <a:t>9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03518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72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مراقبت</a:t>
            </a:r>
            <a:endParaRPr lang="en-US" sz="72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r>
              <a:rPr lang="fa-IR" sz="40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برای </a:t>
            </a:r>
            <a:r>
              <a:rPr lang="fa-IR" sz="40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اتخاذ تصمیمات به موقع و صحیح </a:t>
            </a:r>
            <a:r>
              <a:rPr lang="fa-IR" sz="4000" dirty="0">
                <a:latin typeface="Adobe Arabic" panose="02040503050201020203" pitchFamily="18" charset="-78"/>
                <a:cs typeface="Adobe Arabic" panose="02040503050201020203" pitchFamily="18" charset="-78"/>
              </a:rPr>
              <a:t>مدیریتی نیاز است تا اطلاعات صحیح و به موقعی از وضعیت بیماری در دست وجود </a:t>
            </a:r>
            <a:r>
              <a:rPr lang="fa-IR" sz="40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داشته باشد .</a:t>
            </a:r>
          </a:p>
          <a:p>
            <a:endParaRPr lang="fa-IR" sz="4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40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4000" dirty="0">
                <a:latin typeface="Adobe Arabic" panose="02040503050201020203" pitchFamily="18" charset="-78"/>
                <a:cs typeface="Adobe Arabic" panose="02040503050201020203" pitchFamily="18" charset="-78"/>
              </a:rPr>
              <a:t>برای این منظور ضروری است نظام مراقبت مناسبی تعریف و پیاده سازی شده باشد.</a:t>
            </a:r>
            <a:endParaRPr lang="en-US" sz="4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2384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fa-IR" sz="6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اهداف اصلی مراقبت کوروناویروس جدید</a:t>
            </a:r>
            <a:endParaRPr lang="en-US" sz="6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1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-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تعیین موارد قطعی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کوروناویروس جدید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اعم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از تک گیر یا خوشه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ای،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و شناسایی هر گونه شواهدی مبنی بر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انتقال فرد </a:t>
            </a:r>
            <a:r>
              <a:rPr lang="fa-IR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 فرد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تشدید شده یا پایدار</a:t>
            </a:r>
          </a:p>
          <a:p>
            <a:pPr marL="0" indent="0">
              <a:buNone/>
            </a:pP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2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- تعیین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مشخصات بالینی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بیماری، مانند دوره کمون، طیف علائم و نشانه ها، چگونگی سیر بالینی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بیماری</a:t>
            </a:r>
          </a:p>
          <a:p>
            <a:pPr marL="0" indent="0">
              <a:buNone/>
            </a:pP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3 –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تعیین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مشخصات اپیدمیولوژی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کوروناویروس جدید، مانند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تعیین راه های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انتقال (انتشار)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و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شناسایی تماس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هایی که پرخطر محسوب شده و انتقال دهنده بیماری هستند،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تعیین </a:t>
            </a:r>
            <a:r>
              <a:rPr lang="fa-IR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عوامل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خطر </a:t>
            </a:r>
            <a:r>
              <a:rPr lang="fa-IR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ابتلا(علایم بالینی)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،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میزان حمله ثانویه بیماری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</a:p>
          <a:p>
            <a:pPr marL="0" indent="0">
              <a:buNone/>
            </a:pP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4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-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تعیین </a:t>
            </a:r>
            <a:r>
              <a:rPr lang="fa-IR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نواحی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جغرافیایی پرخطر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عفونت کوروناویروس جدید</a:t>
            </a:r>
          </a:p>
          <a:p>
            <a:pPr marL="0" indent="0">
              <a:buNone/>
            </a:pPr>
            <a:endParaRPr lang="fa-IR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336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260648"/>
            <a:ext cx="8229600" cy="1296144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قوانين بهداشت بين المللي</a:t>
            </a:r>
            <a:endParaRPr lang="fa-IR" sz="2800" dirty="0">
              <a:solidFill>
                <a:srgbClr val="0070C0"/>
              </a:solidFill>
              <a:cs typeface="B Titr" pitchFamily="2" charset="-78"/>
            </a:endParaRPr>
          </a:p>
        </p:txBody>
      </p:sp>
      <p:pic>
        <p:nvPicPr>
          <p:cNvPr id="4" name="Content Placeholder 3" descr="b5639659bd2044f99c97e026e00709a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933056"/>
            <a:ext cx="1728192" cy="172819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26</a:t>
            </a:fld>
            <a:endParaRPr lang="fa-IR"/>
          </a:p>
        </p:txBody>
      </p:sp>
      <p:pic>
        <p:nvPicPr>
          <p:cNvPr id="5" name="Picture 4" descr="معاونت بهداشت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4448" y="6218531"/>
            <a:ext cx="539552" cy="639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6160" y="2492896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بر اساس قوانين بهداشت بين الملل ايران نيز موظف به گزارش به موقع موارد احتمالي و قطعي بيماران به مسئول </a:t>
            </a:r>
            <a:r>
              <a:rPr lang="en-US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IHR</a:t>
            </a:r>
            <a:r>
              <a:rPr lang="fa-IR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 كشوري مي باشد تا از آن طريق گزارش موارد به سازمان جهاني بهداشت منتقل شود.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1556792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  <a:latin typeface="2  Titr"/>
              </a:rPr>
              <a:t>International Health Regulations (IHR)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تعریف موارد بیماری برای نظام مراقبت</a:t>
            </a: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مورد </a:t>
            </a:r>
            <a:r>
              <a:rPr lang="fa-IR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مشکوک</a:t>
            </a:r>
            <a:endParaRPr lang="en-US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770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مورد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مشکوک موردی است که باید نمونه گیری شده و بررسی های بیشتری درمورد آن انجام پذیرد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:</a:t>
            </a:r>
          </a:p>
          <a:p>
            <a:pPr marL="0" indent="0">
              <a:buNone/>
            </a:pP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1-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فرد مبتلا به بیماری شدید تنفسی تبدار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( سندرم 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SARI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 )  که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به دلیل تب، سرفه و ...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نیازمند بستری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در بیمارستان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می باشد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، و عامل بیماریزای دیگری 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برای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توجیه علائم بیماری وی متصور نیست. </a:t>
            </a:r>
            <a:r>
              <a:rPr lang="fa-IR" sz="29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(پزشکان </a:t>
            </a:r>
            <a:r>
              <a:rPr lang="fa-IR" sz="2900" dirty="0">
                <a:latin typeface="Adobe Arabic" panose="02040503050201020203" pitchFamily="18" charset="-78"/>
                <a:cs typeface="Adobe Arabic" panose="02040503050201020203" pitchFamily="18" charset="-78"/>
              </a:rPr>
              <a:t>در مورد تظاهرات غیرتنفسی </a:t>
            </a:r>
            <a:r>
              <a:rPr lang="fa-IR" sz="29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و غیرمعمول </a:t>
            </a:r>
            <a:r>
              <a:rPr lang="fa-IR" sz="2900" dirty="0">
                <a:latin typeface="Adobe Arabic" panose="02040503050201020203" pitchFamily="18" charset="-78"/>
                <a:cs typeface="Adobe Arabic" panose="02040503050201020203" pitchFamily="18" charset="-78"/>
              </a:rPr>
              <a:t>بیماری </a:t>
            </a:r>
            <a:r>
              <a:rPr lang="fa-IR" sz="29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در </a:t>
            </a:r>
            <a:r>
              <a:rPr lang="fa-IR" sz="2900" dirty="0">
                <a:latin typeface="Adobe Arabic" panose="02040503050201020203" pitchFamily="18" charset="-78"/>
                <a:cs typeface="Adobe Arabic" panose="02040503050201020203" pitchFamily="18" charset="-78"/>
              </a:rPr>
              <a:t>افراد با نقص ایمنی باید هوشیار </a:t>
            </a:r>
            <a:r>
              <a:rPr lang="fa-IR" sz="29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باشند) </a:t>
            </a:r>
          </a:p>
          <a:p>
            <a:pPr marL="0" indent="0">
              <a:buNone/>
            </a:pP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که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حداقل یکی از مشخصات ذیل را دارا باشد:</a:t>
            </a:r>
          </a:p>
          <a:p>
            <a:pPr marL="0" indent="0">
              <a:buNone/>
            </a:pP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الف- سابقه سفر به ووهان 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Wuhan،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در استان هوبای 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Hubei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 کشور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چین، در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عرض 14 روز قبل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از شروع علائم بیماری</a:t>
            </a:r>
          </a:p>
          <a:p>
            <a:pPr marL="0" indent="0">
              <a:buNone/>
            </a:pP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ب- از کارکنان بهداشتی درمانی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پزشک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، پرستار، خدمه و سایر پرسنل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بخش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باشد که در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محلی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که یک مورد بیمار تنفسی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شدید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SARI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بستری بوده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است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خدمت کرده و تردد داشته است.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بدون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توجه به ملیت یا سابقه مسافرت آن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بیمار</a:t>
            </a:r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ج- علی رغم درمان های مناسب برای پنومونی،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پاسخ بالینی نامناسب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بوده و به شکل غیرمعمول و غیرقابل انتظاری وضعیت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بالینی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بیمار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حادتر و وخیم تر شود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(بدون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توجه به سابقه سفر و ملیت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بیمار)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حتی اگر عامل بیماری زای دیگری که توجیه کننده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وضعیت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بالینی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بیمار باشد، نیز از بیمار جداسازی شده باشد.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5876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6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مورد مشکوک</a:t>
            </a:r>
            <a:endParaRPr lang="en-US" sz="6600" dirty="0">
              <a:solidFill>
                <a:srgbClr val="0000FF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2. بیمار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دارای علائم تنفسی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(با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هر شدتی که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باشد) 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که </a:t>
            </a:r>
            <a:r>
              <a:rPr lang="fa-IR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در عرض 14 روز قبل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از شروع علائم بالینی یکی از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انواع تماس </a:t>
            </a:r>
            <a:r>
              <a:rPr lang="fa-IR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های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ذیل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را داشته باشد:</a:t>
            </a:r>
          </a:p>
          <a:p>
            <a:pPr marL="0" indent="0">
              <a:buNone/>
            </a:pP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الف- تماس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نزدیک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با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مورد قطعی و علامتدار بیماری </a:t>
            </a:r>
            <a:r>
              <a:rPr lang="en-US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nCoV</a:t>
            </a:r>
            <a:r>
              <a:rPr lang="en-US" dirty="0">
                <a:latin typeface="Adobe Arabic" panose="02040503050201020203" pitchFamily="18" charset="-78"/>
                <a:cs typeface="Adobe Arabic" panose="02040503050201020203" pitchFamily="18" charset="-78"/>
              </a:rPr>
              <a:t> ،</a:t>
            </a:r>
          </a:p>
          <a:p>
            <a:pPr marL="0" indent="0">
              <a:buNone/>
            </a:pP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ب- کار در بیمارستان یا مرکز درمانی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در کشوری که انتقال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داخل بیمارستانی در آن کشور گزارش شده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باشد</a:t>
            </a:r>
          </a:p>
          <a:p>
            <a:pPr marL="0" indent="0">
              <a:buNone/>
            </a:pP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ج- 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تماس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مستقیم با مخازن حیوانی </a:t>
            </a:r>
            <a:r>
              <a:rPr lang="fa-IR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بیماری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درصورتی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وجود عفونت کوروناویروسی جدید در حیوان قطعی شده باشد( در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کشورهایی که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، کوروناویروس جدید دارای مخزن حیوانی باشد یا ابتلا انسان در اثر انتقال </a:t>
            </a:r>
            <a:r>
              <a:rPr lang="en-US" dirty="0">
                <a:latin typeface="Adobe Arabic" panose="02040503050201020203" pitchFamily="18" charset="-78"/>
                <a:cs typeface="Adobe Arabic" panose="02040503050201020203" pitchFamily="18" charset="-78"/>
              </a:rPr>
              <a:t>zoonotic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محرز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شده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باشد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8894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مورد محتمل و قطعی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5040560"/>
          </a:xfrm>
        </p:spPr>
        <p:txBody>
          <a:bodyPr>
            <a:norm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مورد محتمل: </a:t>
            </a:r>
          </a:p>
          <a:p>
            <a:pPr marL="0" indent="0">
              <a:buNone/>
            </a:pP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بيمار </a:t>
            </a:r>
            <a:r>
              <a:rPr lang="fa-IR" sz="24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مشكوكي</a:t>
            </a: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كه </a:t>
            </a:r>
            <a:r>
              <a:rPr lang="fa-IR" sz="24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تماس نزديك با بيمار قطعي داشته باشد ولي </a:t>
            </a: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نتايج </a:t>
            </a:r>
            <a:r>
              <a:rPr lang="fa-IR" sz="24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آزمايش قطعي نداشته باشد</a:t>
            </a: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، مانند مثبت بودن تنها يك هدف ژنتيكي با روش </a:t>
            </a:r>
            <a:r>
              <a:rPr lang="en-US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PCR</a:t>
            </a: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و يا منفي بودن تست به دليل ناكافي و نامناسب بودن نمونه ارسالي يا عدم دسترسي به بيمار يا نمونه</a:t>
            </a:r>
            <a:endParaRPr lang="fa-IR" sz="2400" dirty="0" smtClean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4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مورد قطعي: </a:t>
            </a:r>
          </a:p>
          <a:p>
            <a:pPr marL="0" indent="0">
              <a:buNone/>
            </a:pP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بيمار مشكوكي كه در </a:t>
            </a:r>
            <a:r>
              <a:rPr lang="fa-IR" sz="24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تست </a:t>
            </a:r>
            <a:r>
              <a:rPr lang="en-US" sz="24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PCR</a:t>
            </a:r>
            <a:r>
              <a:rPr lang="fa-IR" sz="24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حداقل دو هدف ژنتيكي بررسي شده، </a:t>
            </a:r>
            <a:r>
              <a:rPr lang="fa-IR" sz="24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مثبت</a:t>
            </a: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شده باشد.</a:t>
            </a:r>
          </a:p>
          <a:p>
            <a:pPr lvl="1">
              <a:buNone/>
            </a:pP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------------------------------</a:t>
            </a:r>
          </a:p>
          <a:p>
            <a:pPr algn="just"/>
            <a:r>
              <a:rPr lang="fa-IR" sz="2400" dirty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كليه موارد </a:t>
            </a:r>
            <a:r>
              <a:rPr lang="fa-IR" sz="2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محتمل</a:t>
            </a:r>
            <a:r>
              <a:rPr lang="fa-IR" sz="2400" dirty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و </a:t>
            </a:r>
            <a:r>
              <a:rPr lang="fa-IR" sz="2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قطعي</a:t>
            </a:r>
            <a:r>
              <a:rPr lang="fa-IR" sz="2400" dirty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بايد بطور </a:t>
            </a:r>
            <a:r>
              <a:rPr lang="fa-IR" sz="2400" b="1" dirty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فوري</a:t>
            </a:r>
            <a:r>
              <a:rPr lang="fa-IR" sz="2400" dirty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به </a:t>
            </a:r>
            <a:r>
              <a:rPr lang="fa-IR" sz="2400" dirty="0" smtClean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اطلاع مسئولين </a:t>
            </a:r>
            <a:r>
              <a:rPr lang="fa-IR" sz="2400" dirty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بهداشتي منطقه رسيده و </a:t>
            </a:r>
            <a:r>
              <a:rPr lang="fa-IR" sz="2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در</a:t>
            </a:r>
            <a:r>
              <a:rPr lang="fa-IR" sz="2400" dirty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عرض 24 ساعت </a:t>
            </a:r>
            <a:r>
              <a:rPr lang="fa-IR" sz="2400" dirty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از زمان دسته بندي بيمار (محتمل يا قطعي)، </a:t>
            </a:r>
            <a:r>
              <a:rPr lang="fa-IR" sz="2400" dirty="0" smtClean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 مسئول</a:t>
            </a:r>
            <a:r>
              <a:rPr lang="fa-IR" sz="2400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IHR</a:t>
            </a:r>
            <a:r>
              <a:rPr lang="fa-IR" sz="2400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كشوري </a:t>
            </a:r>
            <a:r>
              <a:rPr lang="fa-IR" sz="2400" dirty="0" smtClean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اطلاع داده شود. </a:t>
            </a:r>
            <a:endParaRPr lang="fa-IR" sz="2400" dirty="0">
              <a:solidFill>
                <a:srgbClr val="0070C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5" name="Picture 4" descr="معاونت بهداشت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4448" y="6218531"/>
            <a:ext cx="539552" cy="6394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721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92088"/>
            <a:ext cx="8642350" cy="1143000"/>
          </a:xfrm>
          <a:solidFill>
            <a:srgbClr val="FF0000"/>
          </a:solidFill>
        </p:spPr>
        <p:txBody>
          <a:bodyPr rtlCol="0" anchor="t">
            <a:noAutofit/>
          </a:bodyPr>
          <a:lstStyle/>
          <a:p>
            <a:pPr rtl="1" eaLnBrk="1" hangingPunct="1">
              <a:spcBef>
                <a:spcPct val="20000"/>
              </a:spcBef>
              <a:defRPr/>
            </a:pPr>
            <a:r>
              <a:rPr lang="fa-IR" altLang="en-US" sz="3200" b="1" dirty="0" smtClean="0">
                <a:solidFill>
                  <a:srgbClr val="0F6FC6"/>
                </a:solidFill>
                <a:latin typeface="Constantia"/>
                <a:ea typeface="+mn-ea"/>
                <a:cs typeface="B Titr" pitchFamily="2" charset="-78"/>
              </a:rPr>
              <a:t>جلسه آمادگی مقابله با بیماری </a:t>
            </a:r>
            <a:r>
              <a:rPr lang="fa-IR" altLang="en-US" sz="3200" b="1" dirty="0" smtClean="0">
                <a:solidFill>
                  <a:srgbClr val="0F6FC6"/>
                </a:solidFill>
                <a:latin typeface="Constantia"/>
                <a:ea typeface="+mn-ea"/>
                <a:cs typeface="B Titr" pitchFamily="2" charset="-78"/>
              </a:rPr>
              <a:t>کوروناویروس</a:t>
            </a:r>
            <a:r>
              <a:rPr lang="en-US" altLang="en-US" sz="3200" b="1" dirty="0" smtClean="0">
                <a:solidFill>
                  <a:srgbClr val="0F6FC6"/>
                </a:solidFill>
                <a:latin typeface="Constantia"/>
                <a:ea typeface="+mn-ea"/>
                <a:cs typeface="B Titr" pitchFamily="2" charset="-78"/>
              </a:rPr>
              <a:t/>
            </a:r>
            <a:br>
              <a:rPr lang="en-US" altLang="en-US" sz="3200" b="1" dirty="0" smtClean="0">
                <a:solidFill>
                  <a:srgbClr val="0F6FC6"/>
                </a:solidFill>
                <a:latin typeface="Constantia"/>
                <a:ea typeface="+mn-ea"/>
                <a:cs typeface="B Titr" pitchFamily="2" charset="-78"/>
              </a:rPr>
            </a:br>
            <a:r>
              <a:rPr lang="fa-IR" altLang="en-US" sz="3200" b="1" dirty="0" smtClean="0">
                <a:solidFill>
                  <a:srgbClr val="0F6FC6"/>
                </a:solidFill>
                <a:latin typeface="Constantia"/>
                <a:ea typeface="+mn-ea"/>
                <a:cs typeface="B Titr" pitchFamily="2" charset="-78"/>
              </a:rPr>
              <a:t>1398/08/11</a:t>
            </a:r>
            <a:endParaRPr lang="fa-IR" altLang="en-US" sz="3200" b="1" dirty="0">
              <a:solidFill>
                <a:srgbClr val="0F6FC6"/>
              </a:solidFill>
              <a:latin typeface="Constantia"/>
              <a:ea typeface="+mn-ea"/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325563"/>
          <a:ext cx="8713787" cy="531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0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951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مجری</a:t>
                      </a:r>
                      <a:endParaRPr lang="en-US" sz="2400" dirty="0">
                        <a:solidFill>
                          <a:schemeClr val="tx1"/>
                        </a:solidFill>
                        <a:cs typeface="B Titr" pitchFamily="2" charset="-78"/>
                      </a:endParaRPr>
                    </a:p>
                  </a:txBody>
                  <a:tcPr marL="82996" marR="82996" marT="45719" marB="4571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موضوع</a:t>
                      </a:r>
                      <a:endParaRPr lang="en-US" sz="2400" dirty="0">
                        <a:solidFill>
                          <a:schemeClr val="tx1"/>
                        </a:solidFill>
                        <a:cs typeface="B Titr" pitchFamily="2" charset="-78"/>
                      </a:endParaRPr>
                    </a:p>
                  </a:txBody>
                  <a:tcPr marL="82996" marR="82996" marT="45719" marB="4571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ساعت</a:t>
                      </a:r>
                      <a:endParaRPr lang="en-US" sz="2400" dirty="0">
                        <a:solidFill>
                          <a:schemeClr val="tx1"/>
                        </a:solidFill>
                        <a:cs typeface="B Titr" pitchFamily="2" charset="-78"/>
                      </a:endParaRPr>
                    </a:p>
                  </a:txBody>
                  <a:tcPr marL="82996" marR="82996" marT="45719" marB="4571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ردیف</a:t>
                      </a:r>
                      <a:endParaRPr lang="en-US" sz="2400" dirty="0">
                        <a:solidFill>
                          <a:schemeClr val="tx1"/>
                        </a:solidFill>
                        <a:cs typeface="B Titr" pitchFamily="2" charset="-78"/>
                      </a:endParaRPr>
                    </a:p>
                  </a:txBody>
                  <a:tcPr marL="82996" marR="82996" marT="45719" marB="45719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099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 smtClean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آقای بهنام پور</a:t>
                      </a:r>
                      <a:endParaRPr lang="en-US" sz="1800" b="0" dirty="0">
                        <a:solidFill>
                          <a:schemeClr val="tx1"/>
                        </a:solidFill>
                        <a:cs typeface="B Titr" pitchFamily="2" charset="-78"/>
                      </a:endParaRPr>
                    </a:p>
                  </a:txBody>
                  <a:tcPr marL="82996" marR="82996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تلاوت  آیاتی چند  از کلام الله  مجید</a:t>
                      </a:r>
                      <a:endParaRPr lang="en-US" sz="1800" b="0" dirty="0">
                        <a:solidFill>
                          <a:schemeClr val="tx1"/>
                        </a:solidFill>
                        <a:cs typeface="B Titr" pitchFamily="2" charset="-78"/>
                      </a:endParaRPr>
                    </a:p>
                  </a:txBody>
                  <a:tcPr marL="82996" marR="82996" marT="45719" marB="457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Titr" pitchFamily="2" charset="-78"/>
                        </a:rPr>
                        <a:t>12:35-12:30</a:t>
                      </a:r>
                      <a:endParaRPr lang="en-US" sz="1800" dirty="0">
                        <a:cs typeface="B Titr" pitchFamily="2" charset="-78"/>
                      </a:endParaRPr>
                    </a:p>
                  </a:txBody>
                  <a:tcPr marL="82996" marR="82996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Titr" pitchFamily="2" charset="-78"/>
                        </a:rPr>
                        <a:t>1</a:t>
                      </a:r>
                    </a:p>
                  </a:txBody>
                  <a:tcPr marL="82996" marR="82996" marT="45719" marB="457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589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 smtClean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دکتر بانشی</a:t>
                      </a:r>
                      <a:endParaRPr lang="en-US" sz="1800" b="0" dirty="0">
                        <a:solidFill>
                          <a:schemeClr val="tx1"/>
                        </a:solidFill>
                        <a:cs typeface="B Titr" pitchFamily="2" charset="-78"/>
                      </a:endParaRPr>
                    </a:p>
                  </a:txBody>
                  <a:tcPr marL="82996" marR="82996" marT="45719" marB="457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 smtClean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خوش</a:t>
                      </a:r>
                      <a:r>
                        <a:rPr lang="fa-IR" sz="1800" b="0" baseline="0" dirty="0" smtClean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 آمدگویی و بیان اهداف  </a:t>
                      </a:r>
                      <a:r>
                        <a:rPr lang="fa-IR" sz="1800" b="0" dirty="0" smtClean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جلسه</a:t>
                      </a:r>
                      <a:endParaRPr lang="en-US" sz="1800" b="0" dirty="0">
                        <a:solidFill>
                          <a:schemeClr val="tx1"/>
                        </a:solidFill>
                        <a:cs typeface="B Titr" pitchFamily="2" charset="-78"/>
                      </a:endParaRPr>
                    </a:p>
                  </a:txBody>
                  <a:tcPr marL="82996" marR="82996" marT="45719" marB="457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Titr" pitchFamily="2" charset="-78"/>
                        </a:rPr>
                        <a:t>12:45-</a:t>
                      </a: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itchFamily="2" charset="-78"/>
                        </a:rPr>
                        <a:t>12:35</a:t>
                      </a:r>
                      <a:endParaRPr lang="en-US" sz="1800" dirty="0">
                        <a:cs typeface="B Titr" pitchFamily="2" charset="-78"/>
                      </a:endParaRPr>
                    </a:p>
                  </a:txBody>
                  <a:tcPr marL="82996" marR="82996" marT="45719" marB="457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Titr" pitchFamily="2" charset="-78"/>
                        </a:rPr>
                        <a:t>2</a:t>
                      </a:r>
                      <a:endParaRPr lang="en-US" sz="1800" dirty="0">
                        <a:cs typeface="B Titr" pitchFamily="2" charset="-78"/>
                      </a:endParaRPr>
                    </a:p>
                  </a:txBody>
                  <a:tcPr marL="82996" marR="82996" marT="45719" marB="457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مهندس پریسای/دکتر بهمنش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82996" marR="82996" marT="45719" marB="45719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tx1"/>
                        </a:solidFill>
                        <a:cs typeface="B Titr" pitchFamily="2" charset="-78"/>
                      </a:endParaRPr>
                    </a:p>
                  </a:txBody>
                  <a:tcPr marL="82996" marR="82996" marT="45719" marB="45719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0" dirty="0" smtClean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13:20-12:45</a:t>
                      </a:r>
                      <a:endParaRPr lang="en-US" sz="1800" b="0" dirty="0">
                        <a:solidFill>
                          <a:schemeClr val="tx1"/>
                        </a:solidFill>
                        <a:cs typeface="B Titr" pitchFamily="2" charset="-78"/>
                      </a:endParaRPr>
                    </a:p>
                  </a:txBody>
                  <a:tcPr marL="82996" marR="82996" marT="45719" marB="45719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Titr" pitchFamily="2" charset="-78"/>
                        </a:rPr>
                        <a:t>3</a:t>
                      </a:r>
                      <a:endParaRPr lang="en-US" sz="1800" dirty="0">
                        <a:cs typeface="B Titr" pitchFamily="2" charset="-78"/>
                      </a:endParaRPr>
                    </a:p>
                  </a:txBody>
                  <a:tcPr marL="82996" marR="82996" marT="45719" marB="45719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749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Titr" panose="00000700000000000000" pitchFamily="2" charset="-78"/>
                        </a:rPr>
                        <a:t>اعضای کمیته </a:t>
                      </a:r>
                      <a:endParaRPr lang="en-US" sz="1800" dirty="0">
                        <a:cs typeface="B Titr" panose="00000700000000000000" pitchFamily="2" charset="-78"/>
                      </a:endParaRPr>
                    </a:p>
                  </a:txBody>
                  <a:tcPr marL="82996" marR="82996" marT="45719" marB="457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Titr" panose="00000700000000000000" pitchFamily="2" charset="-78"/>
                        </a:rPr>
                        <a:t>بحث و تبادل نظر </a:t>
                      </a:r>
                      <a:endParaRPr lang="en-US" sz="1800" dirty="0">
                        <a:cs typeface="B Titr" panose="00000700000000000000" pitchFamily="2" charset="-78"/>
                      </a:endParaRPr>
                    </a:p>
                  </a:txBody>
                  <a:tcPr marL="82996" marR="82996" marT="45719" marB="457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Titr" pitchFamily="2" charset="-78"/>
                        </a:rPr>
                        <a:t>14:20-13:20</a:t>
                      </a:r>
                      <a:endParaRPr lang="en-US" sz="1800" dirty="0">
                        <a:cs typeface="B Titr" pitchFamily="2" charset="-78"/>
                      </a:endParaRPr>
                    </a:p>
                  </a:txBody>
                  <a:tcPr marL="82996" marR="82996" marT="45719" marB="4571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Titr" pitchFamily="2" charset="-78"/>
                        </a:rPr>
                        <a:t>4</a:t>
                      </a:r>
                      <a:endParaRPr lang="en-US" sz="1800" dirty="0">
                        <a:cs typeface="B Titr" pitchFamily="2" charset="-78"/>
                      </a:endParaRPr>
                    </a:p>
                  </a:txBody>
                  <a:tcPr marL="82996" marR="82996" marT="45719" marB="457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8255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Titr" panose="00000700000000000000" pitchFamily="2" charset="-78"/>
                        </a:rPr>
                        <a:t>دکتر بانشی</a:t>
                      </a:r>
                      <a:endParaRPr lang="en-US" sz="1800" dirty="0">
                        <a:cs typeface="B Titr" panose="00000700000000000000" pitchFamily="2" charset="-78"/>
                      </a:endParaRPr>
                    </a:p>
                  </a:txBody>
                  <a:tcPr marL="82996" marR="82996" marT="45719" marB="45719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dirty="0" smtClean="0">
                          <a:solidFill>
                            <a:schemeClr val="tx1"/>
                          </a:solidFill>
                          <a:cs typeface="B Titr" pitchFamily="2" charset="-78"/>
                        </a:rPr>
                        <a:t>جمع بندی  و اختتامیه </a:t>
                      </a:r>
                    </a:p>
                    <a:p>
                      <a:pPr algn="ctr" rtl="1"/>
                      <a:endParaRPr lang="en-US" sz="1800" dirty="0"/>
                    </a:p>
                  </a:txBody>
                  <a:tcPr marL="82996" marR="82996" marT="45719" marB="45719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Titr" pitchFamily="2" charset="-78"/>
                        </a:rPr>
                        <a:t>14:30-14:20</a:t>
                      </a:r>
                      <a:endParaRPr lang="en-US" sz="1800" dirty="0">
                        <a:cs typeface="B Titr" pitchFamily="2" charset="-78"/>
                      </a:endParaRPr>
                    </a:p>
                  </a:txBody>
                  <a:tcPr marL="82996" marR="82996" marT="45719" marB="45719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Titr" pitchFamily="2" charset="-78"/>
                        </a:rPr>
                        <a:t>6</a:t>
                      </a:r>
                      <a:endParaRPr lang="en-US" sz="1800" dirty="0">
                        <a:cs typeface="B Titr" pitchFamily="2" charset="-78"/>
                      </a:endParaRPr>
                    </a:p>
                  </a:txBody>
                  <a:tcPr marL="82996" marR="82996" marT="45719" marB="45719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312">
                <a:tc>
                  <a:txBody>
                    <a:bodyPr/>
                    <a:lstStyle/>
                    <a:p>
                      <a:pPr algn="r" rtl="1"/>
                      <a:endParaRPr lang="en-US" sz="1800" b="0" dirty="0">
                        <a:solidFill>
                          <a:schemeClr val="tx1"/>
                        </a:solidFill>
                        <a:cs typeface="B Titr" pitchFamily="2" charset="-78"/>
                      </a:endParaRPr>
                    </a:p>
                  </a:txBody>
                  <a:tcPr marL="82996" marR="82996" marT="45719" marB="45719"/>
                </a:tc>
                <a:tc>
                  <a:txBody>
                    <a:bodyPr/>
                    <a:lstStyle/>
                    <a:p>
                      <a:pPr algn="justLow" rtl="1"/>
                      <a:endParaRPr lang="en-US" sz="1800" b="0" dirty="0">
                        <a:solidFill>
                          <a:schemeClr val="tx1"/>
                        </a:solidFill>
                        <a:cs typeface="B Titr" pitchFamily="2" charset="-78"/>
                      </a:endParaRPr>
                    </a:p>
                  </a:txBody>
                  <a:tcPr marL="82996" marR="82996" marT="45719" marB="45719"/>
                </a:tc>
                <a:tc>
                  <a:txBody>
                    <a:bodyPr/>
                    <a:lstStyle/>
                    <a:p>
                      <a:pPr algn="ctr" rtl="1"/>
                      <a:endParaRPr lang="en-US" sz="1800" dirty="0">
                        <a:cs typeface="B Titr" pitchFamily="2" charset="-78"/>
                      </a:endParaRPr>
                    </a:p>
                  </a:txBody>
                  <a:tcPr marL="82996" marR="82996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cs typeface="B Titr" pitchFamily="2" charset="-78"/>
                      </a:endParaRPr>
                    </a:p>
                  </a:txBody>
                  <a:tcPr marL="82996" marR="82996" marT="45719" marB="457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75333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RISK Communication and Community  Engagement(RCCS)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Autofit/>
          </a:bodyPr>
          <a:lstStyle/>
          <a:p>
            <a:r>
              <a:rPr lang="fa-IR" sz="28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چک لیست اطلاع رسانی خطر و مشارکت اجتماعی </a:t>
            </a:r>
            <a:r>
              <a:rPr lang="fa-IR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برای آمادگی و پاسخ اولیه به کورونا ویروس جدید شناسایی شده (2019-</a:t>
            </a:r>
            <a:r>
              <a:rPr lang="en-US" sz="2800" b="1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nCoV</a:t>
            </a:r>
            <a:r>
              <a:rPr lang="en-US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) </a:t>
            </a:r>
            <a:r>
              <a:rPr lang="en-US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در ووهان</a:t>
            </a:r>
            <a:r>
              <a:rPr lang="en-US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چین </a:t>
            </a:r>
            <a:r>
              <a:rPr lang="fa-IR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)ارایه شده توسط سازمان جهانی </a:t>
            </a:r>
            <a:r>
              <a:rPr lang="fa-IR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بهداشت (برای </a:t>
            </a:r>
            <a:r>
              <a:rPr lang="fa-IR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بکارگیری استراتژی </a:t>
            </a:r>
            <a:r>
              <a:rPr lang="en-US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RCCE </a:t>
            </a:r>
            <a:r>
              <a:rPr lang="fa-IR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 ارتباطات </a:t>
            </a:r>
            <a:r>
              <a:rPr lang="fa-IR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و اطلاع رسانی خطر، مشارکت </a:t>
            </a:r>
            <a:r>
              <a:rPr lang="fa-IR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اجتماعی</a:t>
            </a:r>
            <a:r>
              <a:rPr lang="en-US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موثر </a:t>
            </a:r>
            <a:r>
              <a:rPr lang="fa-IR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در پاسخ زودهنگام به </a:t>
            </a:r>
            <a:r>
              <a:rPr lang="en-US" sz="2800" b="1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nCoV</a:t>
            </a:r>
            <a:r>
              <a:rPr lang="en-US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می </a:t>
            </a:r>
            <a:r>
              <a:rPr lang="fa-IR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باشد به نحوی که منجر به حفاظت از سلامت عمومی گردد. </a:t>
            </a:r>
            <a:endParaRPr lang="fa-IR" sz="2800" b="1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28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در </a:t>
            </a:r>
            <a:r>
              <a:rPr lang="fa-IR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این بخش به اهداف و اقدامات </a:t>
            </a:r>
            <a:r>
              <a:rPr lang="fa-IR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پیشنهادی</a:t>
            </a:r>
            <a:r>
              <a:rPr lang="en-US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RCCE </a:t>
            </a:r>
            <a:r>
              <a:rPr lang="fa-IR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را </a:t>
            </a:r>
            <a:r>
              <a:rPr lang="fa-IR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برای کشورهایی که </a:t>
            </a:r>
            <a:r>
              <a:rPr lang="fa-IR" sz="28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در حال آمادگی </a:t>
            </a:r>
            <a:r>
              <a:rPr lang="fa-IR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برای پاسخ به موارد </a:t>
            </a:r>
            <a:r>
              <a:rPr lang="en-US" sz="2800" b="1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nCoV</a:t>
            </a:r>
            <a:r>
              <a:rPr lang="en-US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می باشند ارایه می شود.</a:t>
            </a:r>
            <a:endParaRPr lang="fa-IR" sz="28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36726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چرا باید </a:t>
            </a:r>
            <a:r>
              <a:rPr lang="en-US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RCCE </a:t>
            </a:r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به عنوان بخشی از پاسخ ملی به فوریت های بهداشتی لحاظ گردد</a:t>
            </a:r>
            <a:r>
              <a:rPr lang="fa-IR" sz="32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؟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هر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فوریت بهداشتی عمومی همراه با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چالش های ارتباطاتی و درس آموخته های جدیدی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است. این چالش ها می تواند منجر به از دست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رفتن </a:t>
            </a:r>
            <a:r>
              <a:rPr lang="fa-IR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اعتماد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، نیکنامی، فشار اقتصادی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یا در بدترین شرایط منجر به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مرگ افراد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گردند. </a:t>
            </a:r>
            <a:endParaRPr lang="fa-IR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به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دلایل ذیل باید از وجود نقش </a:t>
            </a:r>
            <a:r>
              <a:rPr lang="en-US" dirty="0">
                <a:latin typeface="Adobe Arabic" panose="02040503050201020203" pitchFamily="18" charset="-78"/>
                <a:cs typeface="Adobe Arabic" panose="02040503050201020203" pitchFamily="18" charset="-78"/>
              </a:rPr>
              <a:t>RCCE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 در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آمادگی و پاسخ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به فوریت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های بهداشتی اطمینان داشت:</a:t>
            </a:r>
          </a:p>
          <a:p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یکی از مهمترین مداخلات بهداشتی عمومی در پاسخ به هر نوع رخدادی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،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برقراری ارتباط و اطلاع رسانی پیش دستانه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 در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خصوص </a:t>
            </a:r>
            <a:r>
              <a:rPr lang="fa-IR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دانسته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ها و نادانسته های مساله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و ارایه اطلاعات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در مورد اقداماتی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که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برای کسب اطلاعات بیشتر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 و با هدف نجات جان افراد و کاهش اثرات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سوء آن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رخداد در حال انجام می باشد، است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</a:p>
          <a:p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en-US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RCCE </a:t>
            </a:r>
            <a:r>
              <a:rPr lang="fa-IR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 می </a:t>
            </a: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تواند از ایجاد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اینفودمیک </a:t>
            </a:r>
            <a:r>
              <a:rPr lang="fa-IR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ها  </a:t>
            </a:r>
            <a:r>
              <a:rPr lang="fa-IR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( انتشار </a:t>
            </a: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اطلاعات </a:t>
            </a:r>
            <a:r>
              <a:rPr lang="fa-IR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اشتباه) </a:t>
            </a: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پیشگیری نماید،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اعتماد سازی </a:t>
            </a: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کند و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احتمال تبعیت </a:t>
            </a:r>
            <a:r>
              <a:rPr lang="fa-IR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از توصیه </a:t>
            </a: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های بهداشتی را افزایش دهد. </a:t>
            </a:r>
            <a:endParaRPr lang="fa-IR" b="1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2941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چرا باید </a:t>
            </a:r>
            <a:r>
              <a:rPr lang="en-US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RCCE </a:t>
            </a:r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به عنوان بخشی از پاسخ ملی به فوریت های بهداشتی لحاظ گردد</a:t>
            </a:r>
            <a:r>
              <a:rPr lang="fa-IR" sz="32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؟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9715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RCCE </a:t>
            </a:r>
            <a:r>
              <a:rPr lang="fa-IR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همچنین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موجب </a:t>
            </a:r>
            <a:r>
              <a:rPr lang="fa-IR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کاهش شایعات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مدیریت بهتر شایعه ها و اطلاعات اشتباهی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که می توانند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پاسخ به </a:t>
            </a:r>
            <a:r>
              <a:rPr lang="fa-IR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رخداد بهداشتی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را تحت تاثیر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قرار داده و منجر به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انتشار هرچه بیشتر بیماری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شوند، می گردد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</a:p>
          <a:p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en-US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RCCE </a:t>
            </a:r>
            <a:r>
              <a:rPr lang="fa-IR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پیش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دستانه و پیوسته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با جمعیت در معرض خطر و عموم مردم، می تواند در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کاهش سردرگمی و اطلاعات اشتباه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 کمک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نماید. </a:t>
            </a:r>
          </a:p>
          <a:p>
            <a:endParaRPr lang="fa-IR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مردم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حق دارند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که در مورد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مخاطرات سلامتی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که خودشان یا وابستگانشان روبرو هستند، اطلاع داشته باشند.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32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9479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چرا باید </a:t>
            </a:r>
            <a:r>
              <a:rPr lang="en-US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RCCE </a:t>
            </a: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به عنوان بخشی از پاسخ ملی به فوریت های بهداشتی لحاظ گردد؟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افرادی که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تحت تاثیر رخداد بهداشتی </a:t>
            </a: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بوده اند در مقایسه با متخصصین و مسئولین امر،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برداشت متفاوتی از خطر </a:t>
            </a: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دارند</a:t>
            </a:r>
            <a:r>
              <a:rPr lang="fa-IR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</a:p>
          <a:p>
            <a:endParaRPr lang="fa-IR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یک </a:t>
            </a:r>
            <a:r>
              <a:rPr lang="en-US" dirty="0">
                <a:latin typeface="Adobe Arabic" panose="02040503050201020203" pitchFamily="18" charset="-78"/>
                <a:cs typeface="Adobe Arabic" panose="02040503050201020203" pitchFamily="18" charset="-78"/>
              </a:rPr>
              <a:t>RCCE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خوب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می تواند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این خلا را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با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شناسایی دانسته ها، احساسات و اقدامات مردم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 برای مقابله با طغیان، و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آنچه که می بایست بدانند </a:t>
            </a:r>
            <a:r>
              <a:rPr lang="fa-IR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یا انجام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دهند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 تا طغیان تحت کنترل دربیاید، پر کند. </a:t>
            </a:r>
            <a:endParaRPr lang="fa-IR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همچنین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یک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RCCE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خوب و موثر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به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انتقال مفاهیم علمی پیچیده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به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مطالب قابل درک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، </a:t>
            </a:r>
            <a:r>
              <a:rPr lang="fa-IR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در دسترس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قابل اعتماد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توسط مردم و جوامع کمک می کند.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4914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چرا باید </a:t>
            </a:r>
            <a:r>
              <a:rPr lang="en-US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RCCE </a:t>
            </a: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به عنوان بخشی از پاسخ ملی به فوریت های بهداشتی لحاظ گردد؟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یک </a:t>
            </a:r>
            <a:r>
              <a:rPr lang="en-US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RCCE </a:t>
            </a:r>
            <a:r>
              <a:rPr lang="fa-IR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موثر </a:t>
            </a: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از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استراتژی های مشارکت اجتماعی </a:t>
            </a: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برای درگیر کردن جامعه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در پاسخ </a:t>
            </a: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استفاده می کند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و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مداخلات </a:t>
            </a:r>
            <a:r>
              <a:rPr lang="fa-IR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مورد پذیرشی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که می توانند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جلوی گسترش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هرچه بیشتر طغیان را بگیرند و همچنین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موازین پیشگیرانه فردی و گروهی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 را نیز پیشنهاد می نماید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</a:p>
          <a:p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وجود </a:t>
            </a:r>
            <a:r>
              <a:rPr lang="en-US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RCCE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برای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سایر کارکردهای پاسخ به رخداد بهداشتی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شامل:</a:t>
            </a:r>
          </a:p>
          <a:p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نظام مراقبت، گزارش دهی موارد، پیگیری تماس یافتگان، مراقبت و </a:t>
            </a:r>
            <a:r>
              <a:rPr lang="fa-IR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درمان بیماران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، جلب حمایت های محلی و ملزومات پشتیبانی و اجرایی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ضرورت دارد.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9628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اهداف چک </a:t>
            </a:r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لیست </a:t>
            </a:r>
            <a:r>
              <a:rPr lang="en-US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RCCE </a:t>
            </a:r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برای کشورهایی که در فاز آمادگی برای طغیان احتمالی می </a:t>
            </a:r>
            <a:r>
              <a:rPr lang="fa-IR" sz="32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باشند</a:t>
            </a:r>
            <a:endParaRPr lang="en-US" sz="32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ایجاد آمادگی  </a:t>
            </a:r>
            <a:r>
              <a:rPr lang="fa-IR" sz="28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برقراری ارتباط و اطلاع رسانی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پیرامون </a:t>
            </a:r>
            <a:r>
              <a:rPr lang="fa-IR" sz="28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اطلاعات نامعلوم و ابهامات </a:t>
            </a:r>
            <a:endParaRPr lang="fa-IR" sz="2800" b="1" dirty="0" smtClean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fa-IR" sz="28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ارزیابی پیش دستانه از ظرفیت </a:t>
            </a:r>
            <a:r>
              <a:rPr lang="fa-IR" sz="28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ارتباطات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ملی و فراملی </a:t>
            </a: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افراد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و </a:t>
            </a: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منابع</a:t>
            </a:r>
            <a:endParaRPr lang="fa-IR" sz="2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شناسایی نهادهای </a:t>
            </a:r>
            <a:r>
              <a:rPr lang="fa-IR" sz="28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دارای نقش اصلی </a:t>
            </a: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در پاسخ فراهم سازی زمینه مشارکت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بین آنها </a:t>
            </a:r>
            <a:endParaRPr lang="fa-IR" sz="28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برنامه ریزی برای  برای فعال سازی برنامه پاسخ</a:t>
            </a:r>
          </a:p>
          <a:p>
            <a:pPr marL="514350" indent="-514350">
              <a:buFont typeface="+mj-lt"/>
              <a:buAutoNum type="arabicPeriod"/>
            </a:pP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تربیت نیروی انسانی  برای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اجرای </a:t>
            </a:r>
            <a:r>
              <a:rPr lang="en-US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RCCE </a:t>
            </a: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در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فوریت ها </a:t>
            </a: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، </a:t>
            </a:r>
          </a:p>
          <a:p>
            <a:pPr marL="514350" indent="-514350">
              <a:buFont typeface="+mj-lt"/>
              <a:buAutoNum type="arabicPeriod"/>
            </a:pPr>
            <a:r>
              <a:rPr lang="fa-IR" sz="28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تربیت نیروی نیروی </a:t>
            </a:r>
            <a:r>
              <a:rPr lang="fa-IR" sz="28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پشتیبان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برای این برنامه ها و </a:t>
            </a: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فرایندها</a:t>
            </a:r>
            <a:endParaRPr lang="en-US" sz="2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35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8901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گام های </a:t>
            </a:r>
            <a:r>
              <a:rPr lang="fa-IR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اجرایی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a-IR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سیستم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های ارتباطات و اطلاع رسانی خطر</a:t>
            </a:r>
          </a:p>
          <a:p>
            <a:pPr marL="971550" lvl="1" indent="-514350">
              <a:buFont typeface="+mj-lt"/>
              <a:buAutoNum type="arabicPeriod"/>
            </a:pPr>
            <a:r>
              <a:rPr lang="fa-IR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مطمئن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شوید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که در بالاترین سطوح دولت، برای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لحاظ کردن </a:t>
            </a:r>
            <a:r>
              <a:rPr lang="en-US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RCCE </a:t>
            </a:r>
            <a:r>
              <a:rPr lang="fa-IR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به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عنوان یکی از اقدامات آمادگی و پاسخ به فوریت ها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، </a:t>
            </a:r>
            <a:r>
              <a:rPr lang="fa-IR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تـــوافــق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وجود دارد .</a:t>
            </a:r>
          </a:p>
          <a:p>
            <a:pPr marL="971550" lvl="1" indent="-514350">
              <a:buFont typeface="+mj-lt"/>
              <a:buAutoNum type="arabicPeriod"/>
            </a:pP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همچنین مطمئن شوید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آ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مادگی لازم برای انتشار سریع، شفاف و قابل دسترس اطلاعات مورد نیاز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برای حفظ سلامت عمومی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وجود دارد.</a:t>
            </a:r>
          </a:p>
          <a:p>
            <a:pPr marL="971550" lvl="1" indent="-514350">
              <a:buFont typeface="+mj-lt"/>
              <a:buAutoNum type="arabicPeriod"/>
            </a:pP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در صورت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وجود برنامه </a:t>
            </a:r>
            <a:r>
              <a:rPr lang="en-US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RCCE</a:t>
            </a:r>
            <a:r>
              <a:rPr lang="en-US" dirty="0">
                <a:latin typeface="Adobe Arabic" panose="02040503050201020203" pitchFamily="18" charset="-78"/>
                <a:cs typeface="Adobe Arabic" panose="02040503050201020203" pitchFamily="18" charset="-78"/>
              </a:rPr>
              <a:t> 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آنرا برای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پاسخ به طغیان های تنفسی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تطبیق دهید.</a:t>
            </a:r>
          </a:p>
          <a:p>
            <a:pPr marL="971550" lvl="1" indent="-514350">
              <a:buFont typeface="+mj-lt"/>
              <a:buAutoNum type="arabicPeriod"/>
            </a:pP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در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خصوص </a:t>
            </a: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فرایندهای انتشار بهنگام اطلاعات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، نظیر نحوه پالایش و شفاف سازی پیام ها و محتواها توافق نمایید. تا جایی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که ممکن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سعی شود این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فرایندها کوتاه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شود.</a:t>
            </a:r>
          </a:p>
          <a:p>
            <a:pPr marL="971550" lvl="1" indent="-514350">
              <a:buFont typeface="+mj-lt"/>
              <a:buAutoNum type="arabicPeriod"/>
            </a:pP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برای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ارتباطات و اطلاع رسانی خطر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، </a:t>
            </a:r>
            <a:r>
              <a:rPr lang="fa-IR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بودجه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ای مجزا در نظر بگیرید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 تیم </a:t>
            </a:r>
            <a:r>
              <a:rPr lang="en-US" dirty="0">
                <a:latin typeface="Adobe Arabic" panose="02040503050201020203" pitchFamily="18" charset="-78"/>
                <a:cs typeface="Adobe Arabic" panose="02040503050201020203" pitchFamily="18" charset="-78"/>
              </a:rPr>
              <a:t>RCCE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را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تعیین نموده و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نقش ها و مسئولیت ها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مشخص نمایید.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36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1151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9999"/>
          </a:xfrm>
        </p:spPr>
        <p:txBody>
          <a:bodyPr>
            <a:normAutofit/>
          </a:bodyPr>
          <a:lstStyle/>
          <a:p>
            <a:pPr algn="r"/>
            <a:r>
              <a:rPr lang="fa-IR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2.هماهنگی </a:t>
            </a:r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درون بخشی و </a:t>
            </a:r>
            <a:r>
              <a:rPr lang="fa-IR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شرکا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4637"/>
            <a:ext cx="8229600" cy="55768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fa-IR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شــــرکــا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را شناسایی نمایید. </a:t>
            </a:r>
            <a:endParaRPr lang="fa-IR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شامل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سازمان ها، سیاست گذاران و برنامه ریزان جامعه، کارکنان بهداشتی و درمانی و غیره. به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همراه </a:t>
            </a:r>
            <a:r>
              <a:rPr lang="fa-IR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اطلاعات تماس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آنها </a:t>
            </a:r>
            <a:r>
              <a:rPr lang="fa-IR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(در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صورت وقوع طغیان پیشنهاد می شود وزارت جهاد کشاورزی، سازمان میراث فرهنگی و گردشگری، سیستم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بیمارستانی و ...)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را لحاظ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نمایید.</a:t>
            </a:r>
          </a:p>
          <a:p>
            <a:pPr marL="0" indent="0">
              <a:buNone/>
            </a:pP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در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صورت وقوع طغیان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این شرکا باید در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قالب یک تیم چند بخشی </a:t>
            </a:r>
            <a:r>
              <a:rPr lang="fa-IR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RCCE </a:t>
            </a:r>
            <a:r>
              <a:rPr lang="fa-IR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فعال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شوند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</a:p>
          <a:p>
            <a:pPr marL="0" indent="0">
              <a:buNone/>
            </a:pPr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2.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ظرفیت های ارتباطات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تمام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شـــرکا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را ارزیابی نموده، و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مخاطبان هدف شرکا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و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کانال های ارتباطی مورد استفاده توسط آن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سازمان ها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را نیز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شناسایی نمایید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</a:p>
          <a:p>
            <a:pPr marL="0" indent="0">
              <a:buNone/>
            </a:pPr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r>
              <a:rPr lang="fa-IR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3.نقش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مسئولیت های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مربوط به ارتباطات و اطلاع رسانی را با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ایجاد </a:t>
            </a:r>
            <a:r>
              <a:rPr lang="en-US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SOP</a:t>
            </a:r>
            <a:r>
              <a:rPr lang="fa-IR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 </a:t>
            </a:r>
            <a:r>
              <a:rPr lang="en-US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تعیین و بر روی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آنها توافق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لازم را داشته باشید.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به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عنوان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مثال تعیین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کنید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چه سازمانی و چه موضوعی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را باید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ابتدا اطلاع رسانی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نماید،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چه موضوعات و مخاطبین خاصی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توسط هر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سازمان/شرکا پوشش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داده شود، و اینکه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چگونه پیام ها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هدایت خواهند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شد</a:t>
            </a:r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37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5702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ارتباطات </a:t>
            </a:r>
            <a:r>
              <a:rPr lang="fa-IR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عمومی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1. </a:t>
            </a:r>
            <a:r>
              <a:rPr lang="fa-IR" sz="28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لیستی از سخنگوها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در </a:t>
            </a:r>
            <a:r>
              <a:rPr lang="fa-IR" sz="28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سطوح مختلف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آماده کرده و </a:t>
            </a:r>
            <a:r>
              <a:rPr lang="fa-IR" sz="28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تخصص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 هرکدام را در مورد مخاطرات بهداشتی پیش بینی شده تعیین نمایید، </a:t>
            </a: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و در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صورت لزوم </a:t>
            </a:r>
            <a:r>
              <a:rPr lang="fa-IR" sz="28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آنها را آموزش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دهید.</a:t>
            </a:r>
          </a:p>
          <a:p>
            <a:pPr marL="0" indent="0">
              <a:buNone/>
            </a:pP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2.</a:t>
            </a:r>
            <a:r>
              <a:rPr lang="fa-IR" sz="2800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الگوهای </a:t>
            </a:r>
            <a:r>
              <a:rPr lang="fa-IR" sz="28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از پیش تعیین شده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برای پیام ها ایجاد و آنها را</a:t>
            </a:r>
            <a:r>
              <a:rPr lang="fa-IR" sz="28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تست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کنید.</a:t>
            </a:r>
          </a:p>
          <a:p>
            <a:pPr marL="0" indent="0">
              <a:buNone/>
            </a:pP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3. </a:t>
            </a:r>
            <a:r>
              <a:rPr lang="fa-IR" sz="28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رسانه های کلیدی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را تعیین کنید: </a:t>
            </a:r>
            <a:r>
              <a:rPr lang="fa-IR" sz="28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لیستی از خبرنگاران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ایجاد و </a:t>
            </a:r>
            <a:r>
              <a:rPr lang="fa-IR" sz="28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آنرا بروز رسانی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نمایید و </a:t>
            </a:r>
            <a:r>
              <a:rPr lang="fa-IR" sz="28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ارتباطات </a:t>
            </a:r>
            <a:r>
              <a:rPr lang="fa-IR" sz="2800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رسانه </a:t>
            </a:r>
            <a:r>
              <a:rPr lang="fa-IR" sz="28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ای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را تقویت </a:t>
            </a: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کنید</a:t>
            </a:r>
          </a:p>
          <a:p>
            <a:pPr marL="0" indent="0">
              <a:buNone/>
            </a:pP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4.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28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رسانه ها و سایر کانال های ارتباطی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و </a:t>
            </a:r>
            <a:r>
              <a:rPr lang="fa-IR" sz="28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همچنین تاثیرگذاران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را </a:t>
            </a:r>
            <a:r>
              <a:rPr lang="fa-IR" sz="28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شناسایی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 نموده و پتانسیل آنها را </a:t>
            </a:r>
            <a:r>
              <a:rPr lang="fa-IR" sz="28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در دسترسی به مخاطبین هدف </a:t>
            </a: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مورد ارزیابی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قرار دهید. از کانال های که </a:t>
            </a:r>
            <a:r>
              <a:rPr lang="fa-IR" sz="28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مورد اعتماد و ترجیح مخاطبان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هدف می باشند و آنها را مرتبا مورد استفاده قرار می دهند </a:t>
            </a: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استفاده نمایید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endParaRPr lang="en-US" sz="2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38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9400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935"/>
          </a:xfrm>
        </p:spPr>
        <p:txBody>
          <a:bodyPr>
            <a:normAutofit fontScale="90000"/>
          </a:bodyPr>
          <a:lstStyle/>
          <a:p>
            <a:r>
              <a:rPr lang="fa-IR" sz="36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مشارکت جمعیت تحت تاثیر در ارتباطات و اطلاع رسانی </a:t>
            </a:r>
            <a:r>
              <a:rPr lang="fa-IR" sz="36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خطر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85740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روش </a:t>
            </a:r>
            <a:r>
              <a:rPr lang="fa-IR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های شناسایی </a:t>
            </a:r>
            <a:r>
              <a:rPr lang="fa-IR" sz="24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دغدغه ها، نگرش ها و اعتقادات مخاطبان </a:t>
            </a:r>
            <a:r>
              <a:rPr lang="fa-IR" sz="2400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کلیدی </a:t>
            </a: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را </a:t>
            </a:r>
            <a:r>
              <a:rPr lang="fa-IR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تعیین نمایید</a:t>
            </a: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</a:p>
          <a:p>
            <a:pPr marL="514350" indent="-514350">
              <a:buAutoNum type="arabicPeriod"/>
            </a:pPr>
            <a:endParaRPr lang="fa-IR" sz="24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2.</a:t>
            </a:r>
            <a:r>
              <a:rPr lang="fa-IR" sz="2400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مخاطبان </a:t>
            </a:r>
            <a:r>
              <a:rPr lang="fa-IR" sz="24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هدف </a:t>
            </a:r>
            <a:r>
              <a:rPr lang="fa-IR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را شناسایی نمایید، اطلاعات مورد نیاز </a:t>
            </a:r>
            <a:r>
              <a:rPr lang="fa-IR" sz="24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در مورد دانش و رفتار آنها </a:t>
            </a:r>
            <a:r>
              <a:rPr lang="fa-IR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گردآوری نمایید. </a:t>
            </a: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مثلا </a:t>
            </a:r>
            <a:r>
              <a:rPr lang="fa-IR" sz="24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 چه کسی اعتماد </a:t>
            </a: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دارند، </a:t>
            </a:r>
            <a:r>
              <a:rPr lang="fa-IR" sz="2400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محتمل </a:t>
            </a:r>
            <a:r>
              <a:rPr lang="fa-IR" sz="24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ترین راه های دریافت اطلاعاتشان </a:t>
            </a:r>
            <a:r>
              <a:rPr lang="fa-IR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کدام است، </a:t>
            </a:r>
            <a:r>
              <a:rPr lang="fa-IR" sz="24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عادات روزانه شان </a:t>
            </a:r>
            <a:r>
              <a:rPr lang="fa-IR" sz="2400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کدام</a:t>
            </a: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است و </a:t>
            </a:r>
            <a:r>
              <a:rPr lang="fa-IR" sz="24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دغدغه هایشان </a:t>
            </a:r>
            <a:r>
              <a:rPr lang="fa-IR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چیست و سوالاتی از این </a:t>
            </a: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قبیل.</a:t>
            </a:r>
          </a:p>
          <a:p>
            <a:pPr marL="0" indent="0">
              <a:buNone/>
            </a:pPr>
            <a:endParaRPr lang="fa-IR" sz="24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3.  </a:t>
            </a:r>
            <a:r>
              <a:rPr lang="fa-IR" sz="24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تاثیرگذاران موجود در جامعه </a:t>
            </a:r>
            <a:r>
              <a:rPr lang="fa-IR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را شناسایی </a:t>
            </a: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نمایید. مثلا </a:t>
            </a:r>
            <a:r>
              <a:rPr lang="fa-IR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رهبران جامعه، رهبران مذهبی، کارکنان بهداشتی درمانی، درمانگران سنتی و </a:t>
            </a: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...( و </a:t>
            </a:r>
            <a:r>
              <a:rPr lang="fa-IR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شبکه های مورد توسط آنان </a:t>
            </a: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) مثلا </a:t>
            </a:r>
            <a:r>
              <a:rPr lang="fa-IR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گروه های زنان، داوطلبان سلامت جامعه، انجمن ها، بسیج اجتماعی برای طرح های نظیر </a:t>
            </a: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فلج اطفال</a:t>
            </a:r>
            <a:r>
              <a:rPr lang="fa-IR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، مالاریا و </a:t>
            </a:r>
            <a:r>
              <a:rPr lang="en-US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HIV </a:t>
            </a: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را </a:t>
            </a:r>
            <a:r>
              <a:rPr lang="fa-IR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که می توان </a:t>
            </a:r>
            <a:r>
              <a:rPr lang="fa-IR" sz="24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با هدف مشارکت اجتماعی تغییر دهید</a:t>
            </a:r>
            <a:r>
              <a:rPr lang="fa-IR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، را تعیین کنید.</a:t>
            </a:r>
            <a:endParaRPr lang="en-US" sz="24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39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259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19256" cy="4531642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fa-IR" sz="31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درهر مرحله</a:t>
            </a:r>
            <a:r>
              <a:rPr lang="en-US" sz="31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31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از گسترش بیماری عفونی ویروسی ، </a:t>
            </a:r>
            <a:r>
              <a:rPr lang="fa-IR" sz="31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كه ويروس جديد شناسايي </a:t>
            </a:r>
            <a:r>
              <a:rPr lang="fa-IR" sz="31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گردد ، تعيين </a:t>
            </a:r>
            <a:r>
              <a:rPr lang="fa-IR" sz="31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منبع </a:t>
            </a:r>
            <a:r>
              <a:rPr lang="fa-IR" sz="31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عفونت، بيماريزايي ، انتقال پذيري</a:t>
            </a:r>
            <a:r>
              <a:rPr lang="fa-IR" sz="3100" b="1" dirty="0" smtClean="0">
                <a:solidFill>
                  <a:schemeClr val="accent3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31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بسيار </a:t>
            </a:r>
            <a:r>
              <a:rPr lang="fa-IR" sz="31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اهميت دارد و لذا بايد </a:t>
            </a:r>
            <a:r>
              <a:rPr lang="fa-IR" sz="31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اطلاعات </a:t>
            </a:r>
            <a:r>
              <a:rPr lang="fa-IR" sz="31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كاملي </a:t>
            </a:r>
            <a:r>
              <a:rPr lang="fa-IR" sz="31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در زمينه </a:t>
            </a:r>
            <a:r>
              <a:rPr lang="fa-IR" sz="31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تماس ها ، علايم باليني، شغل، سابقه مسافرت بيماران</a:t>
            </a:r>
            <a:r>
              <a:rPr lang="fa-IR" sz="31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جمع آوري و مورد تجزيه و تحليل قرار گيرد </a:t>
            </a:r>
            <a:r>
              <a:rPr lang="fa-IR" sz="31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br>
              <a:rPr lang="fa-IR" sz="31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31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31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لذا </a:t>
            </a:r>
            <a:r>
              <a:rPr lang="fa-IR" sz="31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فعال بودن سيستم مراقبت و گزارش دهي بموقع و كامل </a:t>
            </a:r>
            <a:r>
              <a:rPr lang="fa-IR" sz="31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موارد بيماري بسيار حساس و راهگشا خواهد بود</a:t>
            </a:r>
            <a:r>
              <a:rPr lang="fa-IR" sz="31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endParaRPr lang="en-US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4</a:t>
            </a:fld>
            <a:endParaRPr lang="fa-IR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هدف نشست</a:t>
            </a:r>
            <a:endParaRPr lang="en-US" dirty="0">
              <a:solidFill>
                <a:srgbClr val="0070C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82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پاسخ به ابهامات، مدیریت برداشت ها و اطلاعات </a:t>
            </a:r>
            <a:r>
              <a:rPr lang="fa-IR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اشتباه</a:t>
            </a:r>
            <a:endParaRPr lang="en-US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1.قبل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از اینکه تصویر کاملی از طغیان/فوریت بهداشتی به دست آید، ، ضمن اطمینان از توافق رهبران برای اطلاع رسانی، </a:t>
            </a:r>
            <a:r>
              <a:rPr lang="fa-IR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برقراری ارتباطات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اطلاع رسانی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را آغاز نمایید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</a:p>
          <a:p>
            <a:pPr marL="0" indent="0">
              <a:buNone/>
            </a:pPr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2.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سیستمی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برای پایش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 و در صورت نیاز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پاسخ به شایعات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و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اطلاعات اشتباه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ایجاد نمایید و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پرسش و پاسخ های پر تکرار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را منتشر نمایید.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40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7302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0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ظرفیت </a:t>
            </a:r>
            <a:r>
              <a:rPr lang="fa-IR" sz="6000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سازی</a:t>
            </a:r>
            <a:endParaRPr lang="en-US" sz="6000" dirty="0">
              <a:solidFill>
                <a:srgbClr val="0000FF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برای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افرادیکه در برنامه 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RCCE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 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نقش آفرینی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می کنند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برنامه های آموزشی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 در خصوص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دانسته ها و نادانسته های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کورونا ویروس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جدید 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(n-</a:t>
            </a:r>
            <a:r>
              <a:rPr lang="en-US" dirty="0" err="1" smtClean="0">
                <a:latin typeface="Adobe Arabic" panose="02040503050201020203" pitchFamily="18" charset="-78"/>
                <a:cs typeface="Adobe Arabic" panose="02040503050201020203" pitchFamily="18" charset="-78"/>
              </a:rPr>
              <a:t>CoV</a:t>
            </a:r>
            <a:r>
              <a:rPr lang="en-US" dirty="0">
                <a:latin typeface="Adobe Arabic" panose="02040503050201020203" pitchFamily="18" charset="-78"/>
                <a:cs typeface="Adobe Arabic" panose="02040503050201020203" pitchFamily="18" charset="-78"/>
              </a:rPr>
              <a:t>)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در نظر بگیرید. </a:t>
            </a:r>
            <a:endParaRPr lang="fa-IR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همچنین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برنامه ها و فرایندهای جاری شامل سطح استانی و شهرستانی را برای </a:t>
            </a:r>
            <a:r>
              <a:rPr lang="en-US" dirty="0">
                <a:latin typeface="Adobe Arabic" panose="02040503050201020203" pitchFamily="18" charset="-78"/>
                <a:cs typeface="Adobe Arabic" panose="02040503050201020203" pitchFamily="18" charset="-78"/>
              </a:rPr>
              <a:t>RCCE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بیان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نمایید.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41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06130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64096"/>
          </a:xfrm>
        </p:spPr>
        <p:txBody>
          <a:bodyPr>
            <a:noAutofit/>
          </a:bodyPr>
          <a:lstStyle/>
          <a:p>
            <a:pPr rtl="0"/>
            <a:r>
              <a:rPr lang="en-US" b="1" dirty="0" smtClean="0">
                <a:solidFill>
                  <a:srgbClr val="0000FF"/>
                </a:solidFill>
              </a:rPr>
              <a:t>Steps of an Outbreak Investigation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400600"/>
          </a:xfrm>
        </p:spPr>
        <p:txBody>
          <a:bodyPr>
            <a:noAutofit/>
          </a:bodyPr>
          <a:lstStyle/>
          <a:p>
            <a:pPr marL="633412" indent="-514350" algn="l" rtl="0">
              <a:buFont typeface="+mj-lt"/>
              <a:buAutoNum type="arabicPeriod"/>
            </a:pPr>
            <a:r>
              <a:rPr lang="en-US" sz="2800" dirty="0" smtClean="0"/>
              <a:t>Establish existence of an outbreak</a:t>
            </a:r>
          </a:p>
          <a:p>
            <a:pPr marL="633412" indent="-514350" algn="l" rtl="0">
              <a:buFont typeface="+mj-lt"/>
              <a:buAutoNum type="arabicPeriod"/>
            </a:pPr>
            <a:r>
              <a:rPr lang="en-US" sz="2800" dirty="0" smtClean="0"/>
              <a:t>Verify the diagnosis</a:t>
            </a:r>
          </a:p>
          <a:p>
            <a:pPr marL="633412" indent="-514350" algn="l" rtl="0">
              <a:buFont typeface="+mj-lt"/>
              <a:buAutoNum type="arabicPeriod"/>
            </a:pPr>
            <a:r>
              <a:rPr lang="en-US" sz="2800" dirty="0" smtClean="0"/>
              <a:t>Define a case</a:t>
            </a:r>
          </a:p>
          <a:p>
            <a:pPr marL="633412" indent="-514350" algn="l" rtl="0">
              <a:buFont typeface="+mj-lt"/>
              <a:buAutoNum type="arabicPeriod"/>
            </a:pPr>
            <a:r>
              <a:rPr lang="en-US" sz="2800" dirty="0" smtClean="0"/>
              <a:t>Identify additional cases</a:t>
            </a:r>
          </a:p>
          <a:p>
            <a:pPr marL="633412" indent="-514350" algn="l" rtl="0">
              <a:buFont typeface="+mj-lt"/>
              <a:buAutoNum type="arabicPeriod"/>
            </a:pPr>
            <a:r>
              <a:rPr lang="en-US" sz="2800" dirty="0" smtClean="0"/>
              <a:t>Perform descriptive epidemiology</a:t>
            </a:r>
          </a:p>
          <a:p>
            <a:pPr marL="633412" indent="-514350" algn="l" rtl="0">
              <a:buFont typeface="+mj-lt"/>
              <a:buAutoNum type="arabicPeriod"/>
            </a:pPr>
            <a:r>
              <a:rPr lang="en-US" sz="2800" dirty="0" smtClean="0"/>
              <a:t>Develop and test hypothesis</a:t>
            </a:r>
          </a:p>
          <a:p>
            <a:pPr marL="633412" indent="-514350" algn="l" rtl="0">
              <a:buFont typeface="+mj-lt"/>
              <a:buAutoNum type="arabicPeriod"/>
            </a:pPr>
            <a:r>
              <a:rPr lang="en-US" sz="2800" dirty="0" smtClean="0"/>
              <a:t>Reconsider hypothesis</a:t>
            </a:r>
          </a:p>
          <a:p>
            <a:pPr marL="633412" indent="-514350" algn="l" rtl="0">
              <a:buFont typeface="+mj-lt"/>
              <a:buAutoNum type="arabicPeriod"/>
            </a:pPr>
            <a:r>
              <a:rPr lang="en-US" sz="2800" dirty="0" smtClean="0"/>
              <a:t>Perform additional studies if needed</a:t>
            </a:r>
          </a:p>
          <a:p>
            <a:pPr marL="633412" indent="-514350" algn="l" rtl="0">
              <a:buFont typeface="+mj-lt"/>
              <a:buAutoNum type="arabicPeriod"/>
            </a:pPr>
            <a:r>
              <a:rPr lang="en-US" sz="2800" dirty="0" smtClean="0"/>
              <a:t>Implement control measures</a:t>
            </a:r>
          </a:p>
          <a:p>
            <a:pPr marL="633412" indent="-514350" algn="l" rtl="0">
              <a:buFont typeface="+mj-lt"/>
              <a:buAutoNum type="arabicPeriod"/>
            </a:pPr>
            <a:r>
              <a:rPr lang="en-US" sz="2800" dirty="0" smtClean="0"/>
              <a:t>Communicate findings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44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0000FF"/>
                </a:solidFill>
              </a:rPr>
              <a:t>Composition of </a:t>
            </a:r>
            <a:r>
              <a:rPr lang="en-US" altLang="en-US" b="1" dirty="0" smtClean="0">
                <a:solidFill>
                  <a:srgbClr val="0000FF"/>
                </a:solidFill>
              </a:rPr>
              <a:t>Typical Field Team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20588" name="Group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316575"/>
              </p:ext>
            </p:extLst>
          </p:nvPr>
        </p:nvGraphicFramePr>
        <p:xfrm>
          <a:off x="152400" y="1357186"/>
          <a:ext cx="8740080" cy="4961246"/>
        </p:xfrm>
        <a:graphic>
          <a:graphicData uri="http://schemas.openxmlformats.org/drawingml/2006/table">
            <a:tbl>
              <a:tblPr/>
              <a:tblGrid>
                <a:gridCol w="4444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5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6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charset="0"/>
                        </a:rPr>
                        <a:t>Specialists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charset="0"/>
                        </a:rPr>
                        <a:t>Auxillaries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</a:rPr>
                        <a:t>Epidemiologist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charset="0"/>
                        </a:rPr>
                        <a:t>Nurses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285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0000FF"/>
                          </a:solidFill>
                        </a:rPr>
                        <a:t>Infectious Disease Specialist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charset="0"/>
                        </a:rPr>
                        <a:t>Specialist assistants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4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</a:rPr>
                        <a:t>Clinician (pathologist)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charset="0"/>
                        </a:rPr>
                        <a:t>Secretary/Interpreter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</a:rPr>
                        <a:t>Microbiologist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charset="0"/>
                        </a:rPr>
                        <a:t>Driver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</a:rPr>
                        <a:t>Veterinarian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</a:rPr>
                        <a:t>Entomologist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</a:rPr>
                        <a:t>Mammalogist</a:t>
                      </a:r>
                      <a:endParaRPr kumimoji="0" lang="en-US" alt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</a:rPr>
                        <a:t> Sanitary engineer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</a:rPr>
                        <a:t>Toxicologist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9520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نمونه هاي مورد نياز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445624" cy="4525963"/>
          </a:xfrm>
        </p:spPr>
        <p:txBody>
          <a:bodyPr>
            <a:normAutofit/>
          </a:bodyPr>
          <a:lstStyle/>
          <a:p>
            <a:pPr algn="just"/>
            <a:r>
              <a:rPr lang="fa-IR" b="1" dirty="0" smtClean="0">
                <a:latin typeface="IranNastaliq" pitchFamily="18" charset="0"/>
                <a:cs typeface="B Mitra" panose="00000400000000000000" pitchFamily="2" charset="-78"/>
              </a:rPr>
              <a:t>هرچند نمونه ترشحات </a:t>
            </a:r>
            <a:r>
              <a:rPr lang="fa-IR" b="1" dirty="0" smtClean="0">
                <a:solidFill>
                  <a:srgbClr val="00B050"/>
                </a:solidFill>
                <a:latin typeface="IranNastaliq" pitchFamily="18" charset="0"/>
                <a:cs typeface="B Mitra" panose="00000400000000000000" pitchFamily="2" charset="-78"/>
              </a:rPr>
              <a:t>قسمت تحتاني ريه </a:t>
            </a:r>
            <a:r>
              <a:rPr lang="fa-IR" b="1" dirty="0" smtClean="0">
                <a:latin typeface="IranNastaliq" pitchFamily="18" charset="0"/>
                <a:cs typeface="B Mitra" panose="00000400000000000000" pitchFamily="2" charset="-78"/>
              </a:rPr>
              <a:t>ارجح هستند اما توصيه مي شود كه نمونه هاي </a:t>
            </a:r>
            <a:r>
              <a:rPr lang="fa-IR" b="1" dirty="0" smtClean="0">
                <a:solidFill>
                  <a:srgbClr val="0070C0"/>
                </a:solidFill>
                <a:latin typeface="IranNastaliq" pitchFamily="18" charset="0"/>
                <a:cs typeface="B Mitra" panose="00000400000000000000" pitchFamily="2" charset="-78"/>
              </a:rPr>
              <a:t>متعدد</a:t>
            </a:r>
            <a:r>
              <a:rPr lang="fa-IR" b="1" dirty="0" smtClean="0">
                <a:latin typeface="IranNastaliq" pitchFamily="18" charset="0"/>
                <a:cs typeface="B Mitra" panose="00000400000000000000" pitchFamily="2" charset="-78"/>
              </a:rPr>
              <a:t>، در زمان هاي </a:t>
            </a:r>
            <a:r>
              <a:rPr lang="fa-IR" b="1" dirty="0" smtClean="0">
                <a:solidFill>
                  <a:srgbClr val="0070C0"/>
                </a:solidFill>
                <a:latin typeface="IranNastaliq" pitchFamily="18" charset="0"/>
                <a:cs typeface="B Mitra" panose="00000400000000000000" pitchFamily="2" charset="-78"/>
              </a:rPr>
              <a:t>مختلف</a:t>
            </a:r>
            <a:r>
              <a:rPr lang="fa-IR" b="1" dirty="0" smtClean="0">
                <a:latin typeface="IranNastaliq" pitchFamily="18" charset="0"/>
                <a:cs typeface="B Mitra" panose="00000400000000000000" pitchFamily="2" charset="-78"/>
              </a:rPr>
              <a:t> و از قسمت هاي </a:t>
            </a:r>
            <a:r>
              <a:rPr lang="fa-IR" b="1" dirty="0" smtClean="0">
                <a:solidFill>
                  <a:srgbClr val="0070C0"/>
                </a:solidFill>
                <a:latin typeface="IranNastaliq" pitchFamily="18" charset="0"/>
                <a:cs typeface="B Mitra" panose="00000400000000000000" pitchFamily="2" charset="-78"/>
              </a:rPr>
              <a:t>مختلف</a:t>
            </a:r>
            <a:r>
              <a:rPr lang="fa-IR" b="1" dirty="0" smtClean="0">
                <a:latin typeface="IranNastaliq" pitchFamily="18" charset="0"/>
                <a:cs typeface="B Mitra" panose="00000400000000000000" pitchFamily="2" charset="-78"/>
              </a:rPr>
              <a:t> تهيه شود.</a:t>
            </a:r>
          </a:p>
          <a:p>
            <a:pPr algn="just"/>
            <a:endParaRPr lang="en-US" sz="2800" b="1" dirty="0" smtClean="0">
              <a:latin typeface="IranNastaliq" pitchFamily="18" charset="0"/>
              <a:cs typeface="B Mitra" pitchFamily="2" charset="-78"/>
            </a:endParaRPr>
          </a:p>
          <a:p>
            <a:pPr algn="just"/>
            <a:r>
              <a:rPr lang="fa-IR" sz="2800" b="1" dirty="0" smtClean="0">
                <a:solidFill>
                  <a:srgbClr val="7030A0"/>
                </a:solidFill>
                <a:latin typeface="IranNastaliq" pitchFamily="18" charset="0"/>
                <a:cs typeface="B Mitra" pitchFamily="2" charset="-78"/>
              </a:rPr>
              <a:t>براي حمل و نقل در گروه </a:t>
            </a:r>
            <a:r>
              <a:rPr lang="en-US" sz="2800" b="1" dirty="0" smtClean="0">
                <a:solidFill>
                  <a:srgbClr val="7030A0"/>
                </a:solidFill>
                <a:latin typeface="+mj-lt"/>
                <a:cs typeface="B Mitra" pitchFamily="2" charset="-78"/>
              </a:rPr>
              <a:t>B</a:t>
            </a:r>
            <a:r>
              <a:rPr lang="fa-IR" sz="2800" b="1" dirty="0" smtClean="0">
                <a:solidFill>
                  <a:srgbClr val="7030A0"/>
                </a:solidFill>
                <a:latin typeface="IranNastaliq" pitchFamily="18" charset="0"/>
                <a:cs typeface="B Mitra" pitchFamily="2" charset="-78"/>
              </a:rPr>
              <a:t> </a:t>
            </a:r>
            <a:r>
              <a:rPr lang="fa-IR" sz="2800" b="1" dirty="0" smtClean="0">
                <a:latin typeface="IranNastaliq" pitchFamily="18" charset="0"/>
                <a:cs typeface="B Mitra" pitchFamily="2" charset="-78"/>
              </a:rPr>
              <a:t>مواد بيولوژيك قرار دارند.</a:t>
            </a:r>
            <a:endParaRPr lang="en-US" sz="2800" b="1" dirty="0">
              <a:latin typeface="IranNastaliq" pitchFamily="18" charset="0"/>
              <a:cs typeface="B Mitra" pitchFamily="2" charset="-78"/>
            </a:endParaRPr>
          </a:p>
          <a:p>
            <a:pPr algn="just"/>
            <a:endParaRPr lang="fa-IR" b="1" dirty="0">
              <a:latin typeface="IranNastaliq" pitchFamily="18" charset="0"/>
              <a:cs typeface="B Mitra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44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64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انواع نمونه توصيه شده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fa-IR" sz="28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نمونه هاي ترشحات تنفسي تحتاني </a:t>
            </a: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(خلط، آسپيره ترشحات ناي، شستشوي ترشحات برونش): بيشترين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تيتر ويروس </a:t>
            </a:r>
            <a:endParaRPr lang="fa-IR" sz="28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28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ترشحات فوقاني دستگاه تنفس </a:t>
            </a: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علي الخصوص هنگامي كه امكان تهيه نمونه از ترشحات تحتاني وجود نداشته </a:t>
            </a: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باشد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sz="2800" b="1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سرم</a:t>
            </a: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: دو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نمونه </a:t>
            </a: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به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فاصله حداقل 3 هفته از </a:t>
            </a: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همديگر (تا اطلاع ثانوي و معرفي روش سرولوژي معتبر </a:t>
            </a:r>
            <a:r>
              <a:rPr lang="fa-IR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در فريزر نگهداري مي شود</a:t>
            </a: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).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نمونه اول در هفته اول بيماري تهيه مي </a:t>
            </a: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گردد</a:t>
            </a:r>
            <a:r>
              <a:rPr lang="en-US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اما </a:t>
            </a:r>
            <a:r>
              <a:rPr lang="fa-IR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تا اطلاع ثانوي ارسال نگردد</a:t>
            </a: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مدفوع</a:t>
            </a: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: در كنار سرم و نمونه ترشحات تحتاني تنفسي از نمونه هاي ارجح محسوب مي شود. اما </a:t>
            </a:r>
            <a:r>
              <a:rPr lang="fa-IR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تا اطلاع ثانوي ارسال نگردد</a:t>
            </a:r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endParaRPr lang="fa-IR" sz="28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514350" indent="-514350">
              <a:buFont typeface="+mj-lt"/>
              <a:buAutoNum type="arabicPeriod"/>
            </a:pPr>
            <a:endParaRPr lang="fa-IR" sz="2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45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84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نمونه ترشحات تنفسي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a-I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نمونه تنفسي ترجيحا بايد در </a:t>
            </a:r>
            <a:r>
              <a:rPr lang="fa-IR" sz="28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هفته اول علامتدار شدن </a:t>
            </a:r>
            <a:r>
              <a:rPr lang="fa-I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قبل از مصرف داروي ضدويروس تهيه شود اما بعد از يك هفته نيز مخصوصا اگر علامتدار است مي توان نمونه تحتاني تنفسي تهيه نمود. </a:t>
            </a:r>
          </a:p>
          <a:p>
            <a:r>
              <a:rPr lang="fa-IR" sz="28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خلط: </a:t>
            </a:r>
            <a:r>
              <a:rPr lang="fa-IR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خلطي كه </a:t>
            </a:r>
            <a:r>
              <a:rPr lang="fa-IR" sz="24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بطور طبيعي </a:t>
            </a:r>
            <a:r>
              <a:rPr lang="fa-IR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ايجاد </a:t>
            </a: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مي شود (امكان تهيه نمونه </a:t>
            </a:r>
            <a:r>
              <a:rPr lang="fa-IR" sz="24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سرپايي</a:t>
            </a: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)</a:t>
            </a:r>
          </a:p>
          <a:p>
            <a:pPr lvl="1"/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جمع </a:t>
            </a:r>
            <a:r>
              <a:rPr lang="fa-IR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آوری خلط القا شده می تواند باعث آلوده شدن کادر درمانی مسئول </a:t>
            </a: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گردد و نياز به استفاده از ماسك و لباس مناسب دارد!</a:t>
            </a:r>
          </a:p>
          <a:p>
            <a:pPr algn="just"/>
            <a:r>
              <a:rPr lang="fa-IR" sz="28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لاواژ ترشحات برونش و آسپيره ترشحات ناي: </a:t>
            </a: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نياز به اينتوبه بودن بيمار دارد و به همين دليل در </a:t>
            </a:r>
            <a:r>
              <a:rPr lang="fa-IR" sz="24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آي سي يو </a:t>
            </a: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انجام ميشود.</a:t>
            </a:r>
            <a:endParaRPr lang="fa-IR" sz="28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lvl="1" algn="just"/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بهترين نمونه لاواژ ترشحات برونش  (</a:t>
            </a:r>
            <a:r>
              <a:rPr lang="en-US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BAL</a:t>
            </a: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) است.</a:t>
            </a:r>
          </a:p>
          <a:p>
            <a:pPr algn="just"/>
            <a:r>
              <a:rPr lang="fa-IR" sz="2800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سواب حلق: </a:t>
            </a: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در كشف ويروس حساسيت كمتري دارد اما توصيه مي شود حتما نمونه صحيح آن در كنار نمونه هاي تحتاني تنفسي تهيه و ارسال  شود. </a:t>
            </a:r>
            <a:endParaRPr lang="fa-IR" sz="24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46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32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نكات احتياطي در تهيه نمونه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a-IR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اعضای تیم بهداشتی درمانی که نمونه را تهیه می کنند باید از وسائل حفاظت شخصی استفاده </a:t>
            </a:r>
            <a:r>
              <a:rPr lang="fa-IR" sz="36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نمایند</a:t>
            </a:r>
          </a:p>
          <a:p>
            <a:pPr marL="457200" lvl="1" indent="0">
              <a:buNone/>
            </a:pP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ماسك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FFP3</a:t>
            </a: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، عينك، گان، </a:t>
            </a:r>
            <a:r>
              <a:rPr lang="fa-I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دستكش</a:t>
            </a: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lvl="0"/>
            <a:r>
              <a:rPr lang="fa-IR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اعضای تیم بهداشتی درمانی که در </a:t>
            </a:r>
            <a:r>
              <a:rPr lang="fa-IR" sz="36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جابجایی</a:t>
            </a:r>
            <a:r>
              <a:rPr lang="fa-IR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36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نمونه</a:t>
            </a:r>
            <a:r>
              <a:rPr lang="fa-IR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 شرکت دارند باید در مورد اصول بهداشتی </a:t>
            </a:r>
            <a:r>
              <a:rPr lang="fa-IR" sz="36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آموزش</a:t>
            </a:r>
            <a:r>
              <a:rPr lang="fa-IR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 کافی دیده باشند.</a:t>
            </a:r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47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20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ميزان لازم از هر نمونه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مایع پلور، آسپیره ترشحات نای، شستشوی آلوئول و کیسه های هوایی (</a:t>
            </a:r>
            <a:r>
              <a:rPr lang="en-US" b="1" dirty="0" err="1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Bronchoalveolar</a:t>
            </a:r>
            <a:r>
              <a:rPr lang="en-US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lavage</a:t>
            </a:r>
            <a:r>
              <a:rPr lang="fa-IR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): </a:t>
            </a:r>
            <a:endParaRPr lang="en-US" b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lvl="1"/>
            <a:r>
              <a:rPr lang="fa-IR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در یک ظرف غیرقابل نشت، استریل، دارای درب پیچ شونده مخصوص جمع آوری خلط، </a:t>
            </a:r>
            <a:r>
              <a:rPr lang="fa-IR" sz="32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2 الی 3 سی سی </a:t>
            </a:r>
            <a:r>
              <a:rPr lang="fa-IR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از این مایعات را بریزید</a:t>
            </a:r>
            <a:r>
              <a:rPr lang="fa-IR" sz="32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</a:p>
          <a:p>
            <a:r>
              <a:rPr lang="fa-IR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خلط: </a:t>
            </a:r>
          </a:p>
          <a:p>
            <a:pPr lvl="1"/>
            <a:r>
              <a:rPr lang="fa-IR" sz="32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از </a:t>
            </a:r>
            <a:r>
              <a:rPr lang="fa-IR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بیمار بخواهید تا مقداری آب را در دهان </a:t>
            </a:r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غرغره</a:t>
            </a:r>
            <a:r>
              <a:rPr lang="fa-IR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 نماید و سپس با یک سرفه قوی و عمیق ترشحات </a:t>
            </a:r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خلط عمقی </a:t>
            </a:r>
            <a:r>
              <a:rPr lang="fa-IR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خود را از گلو مستقیماً به درون ظرف استریل و غیرقابل نشت (دارای درب پیچدار) بریزد.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48</a:t>
            </a:fld>
            <a:endParaRPr lang="fa-IR"/>
          </a:p>
        </p:txBody>
      </p:sp>
      <p:pic>
        <p:nvPicPr>
          <p:cNvPr id="6" name="Picture 5" descr="معاونت بهداشت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4448" y="6218531"/>
            <a:ext cx="539552" cy="6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9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0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اقدامات پيشگير انه </a:t>
            </a:r>
            <a:endParaRPr lang="en-US" sz="6000" b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fa-IR" sz="2400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اقد امات  احتيا طي  تنفسي ريز قطرات :</a:t>
            </a:r>
          </a:p>
          <a:p>
            <a:pPr marL="0" indent="0">
              <a:buNone/>
            </a:pPr>
            <a:r>
              <a:rPr lang="fa-IR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-حد اقل فا صله با ديگر بيما ران 1 متر 2-بهد اشت تنفسي دهان و بيني 3-تهو يه  فضاي تر ياژ و سالن انتظار 4- بهد اشت دستها </a:t>
            </a:r>
          </a:p>
          <a:p>
            <a:r>
              <a:rPr lang="fa-IR" sz="24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اقد امات احتيا طي </a:t>
            </a:r>
            <a:r>
              <a:rPr lang="fa-IR" sz="2400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استاندارد </a:t>
            </a:r>
            <a:r>
              <a:rPr lang="fa-IR" sz="24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 </a:t>
            </a:r>
          </a:p>
          <a:p>
            <a:pPr marL="0" indent="0">
              <a:buNone/>
            </a:pP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1- استفا ده از وسا يل حفا ظت شخصي  بر اي دوري از تماس با خون و تر شحات بيمار </a:t>
            </a:r>
          </a:p>
          <a:p>
            <a:pPr marL="0" indent="0">
              <a:buNone/>
            </a:pP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2-پيشگيري از ورود سو زن الو ده  به بدن  3-دفع بي خطر زبا له ها 4-تميز و ضد عفو ني</a:t>
            </a:r>
          </a:p>
          <a:p>
            <a:pPr marL="0" indent="0">
              <a:buNone/>
            </a:pP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كر دن وسا يل  و محيط   4- بهد اشت دستها </a:t>
            </a:r>
          </a:p>
          <a:p>
            <a:r>
              <a:rPr lang="fa-IR" sz="24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اقد امات احتيا طي </a:t>
            </a:r>
            <a:r>
              <a:rPr lang="fa-IR" sz="2400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هوابرد </a:t>
            </a:r>
            <a:r>
              <a:rPr lang="fa-IR" sz="2400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 </a:t>
            </a:r>
          </a:p>
          <a:p>
            <a:pPr marL="0" indent="0">
              <a:buNone/>
            </a:pP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اگر اقد اماتي در بيما رستان انجام ميشود  كه تو ليد ائرو سل ميكند  با يد از وسايل حفا ظت شخصي مانند روپوش بلند –دستكش- عينك – ماسك  استفا ده شود و بيمار در اتاق ايزوله انفرادي  با تهويه كافي بستر ي شود </a:t>
            </a:r>
          </a:p>
          <a:p>
            <a:pPr marL="0" indent="0">
              <a:buNone/>
            </a:pPr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-اكسيژن در ما ني  بر اي موارد </a:t>
            </a:r>
            <a:r>
              <a:rPr lang="en-US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SARI</a:t>
            </a:r>
            <a:endParaRPr lang="fa-IR" sz="24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endParaRPr lang="en-US" sz="1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49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174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مقدمه</a:t>
            </a:r>
            <a:endParaRPr lang="en-US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5536" y="1556792"/>
            <a:ext cx="8406680" cy="45970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400" b="1" dirty="0" smtClean="0">
                <a:cs typeface="B Mitra" pitchFamily="2" charset="-78"/>
              </a:rPr>
              <a:t>کوروناویروس ها ویروس های </a:t>
            </a:r>
            <a:r>
              <a:rPr lang="fa-IR" sz="2400" b="1" dirty="0" smtClean="0">
                <a:solidFill>
                  <a:srgbClr val="FF0000"/>
                </a:solidFill>
                <a:cs typeface="B Mitra" pitchFamily="2" charset="-78"/>
              </a:rPr>
              <a:t>بزرگی</a:t>
            </a:r>
            <a:r>
              <a:rPr lang="fa-IR" sz="2400" b="1" dirty="0" smtClean="0">
                <a:cs typeface="B Mitra" pitchFamily="2" charset="-78"/>
              </a:rPr>
              <a:t> هستند که باعث بيماري هاي متنوعي در بسياري از حيوانات مي شوند و درگذشته به عنوان </a:t>
            </a:r>
            <a:r>
              <a:rPr lang="fa-IR" sz="2400" b="1" dirty="0" smtClean="0">
                <a:solidFill>
                  <a:srgbClr val="C00000"/>
                </a:solidFill>
                <a:cs typeface="B Mitra" pitchFamily="2" charset="-78"/>
              </a:rPr>
              <a:t>عامل سرماخوردگی انسان </a:t>
            </a:r>
            <a:r>
              <a:rPr lang="fa-IR" sz="2400" b="1" dirty="0" smtClean="0">
                <a:cs typeface="B Mitra" pitchFamily="2" charset="-78"/>
              </a:rPr>
              <a:t>شناخته می شدند.</a:t>
            </a:r>
          </a:p>
          <a:p>
            <a:pPr algn="just">
              <a:lnSpc>
                <a:spcPct val="150000"/>
              </a:lnSpc>
            </a:pPr>
            <a:r>
              <a:rPr lang="fa-IR" sz="2400" b="1" dirty="0">
                <a:solidFill>
                  <a:srgbClr val="FF0000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شش كوروناويروس انساني </a:t>
            </a:r>
            <a:r>
              <a:rPr lang="fa-IR" sz="2400" b="1" dirty="0">
                <a:solidFill>
                  <a:srgbClr val="002060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تا كنون شناخته شده كه دو تا آلفا و 4 تا </a:t>
            </a:r>
            <a:r>
              <a:rPr lang="fa-IR" sz="2400" b="1" dirty="0" smtClean="0">
                <a:solidFill>
                  <a:srgbClr val="002060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بتا</a:t>
            </a:r>
            <a:r>
              <a:rPr lang="en-US" sz="2400" b="1" dirty="0" smtClean="0">
                <a:solidFill>
                  <a:srgbClr val="002060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 </a:t>
            </a:r>
            <a:r>
              <a:rPr lang="fa-IR" sz="2400" b="1" dirty="0" smtClean="0">
                <a:solidFill>
                  <a:srgbClr val="002060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كوروناويروس </a:t>
            </a:r>
            <a:r>
              <a:rPr lang="fa-IR" sz="2400" b="1" dirty="0">
                <a:solidFill>
                  <a:srgbClr val="002060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هستند. </a:t>
            </a:r>
            <a:endParaRPr lang="en-US" sz="2400" b="1" dirty="0" smtClean="0">
              <a:solidFill>
                <a:srgbClr val="002060"/>
              </a:solidFill>
              <a:latin typeface="Adobe Arabic" panose="02040503050201020203" pitchFamily="18" charset="-78"/>
              <a:cs typeface="B Mitra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2060"/>
              </a:solidFill>
              <a:latin typeface="Adobe Arabic" panose="02040503050201020203" pitchFamily="18" charset="-78"/>
              <a:cs typeface="B Mitra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SARS</a:t>
            </a:r>
            <a:r>
              <a:rPr lang="fa-IR" sz="3200" b="1" dirty="0" smtClean="0">
                <a:solidFill>
                  <a:srgbClr val="002060"/>
                </a:solidFill>
                <a:latin typeface="Adobe Arabic" panose="02040503050201020203" pitchFamily="18" charset="-78"/>
                <a:cs typeface="Adobe Arabic" pitchFamily="18" charset="-78"/>
              </a:rPr>
              <a:t> </a:t>
            </a:r>
            <a:r>
              <a:rPr lang="fa-IR" sz="3200" b="1" dirty="0">
                <a:solidFill>
                  <a:srgbClr val="002060"/>
                </a:solidFill>
                <a:latin typeface="Adobe Arabic" panose="02040503050201020203" pitchFamily="18" charset="-78"/>
                <a:cs typeface="Adobe Arabic" pitchFamily="18" charset="-78"/>
              </a:rPr>
              <a:t>و </a:t>
            </a:r>
            <a:r>
              <a:rPr lang="en-US" sz="3200" b="1" dirty="0" smtClean="0">
                <a:solidFill>
                  <a:srgbClr val="002060"/>
                </a:solidFill>
                <a:latin typeface="Adobe Arabic" panose="02040503050201020203" pitchFamily="18" charset="-78"/>
                <a:cs typeface="Adobe Arabic" pitchFamily="18" charset="-78"/>
              </a:rPr>
              <a:t>, MERS</a:t>
            </a:r>
            <a:r>
              <a:rPr lang="fa-IR" sz="3200" b="1" dirty="0" smtClean="0">
                <a:solidFill>
                  <a:srgbClr val="002060"/>
                </a:solidFill>
                <a:latin typeface="Adobe Arabic" panose="02040503050201020203" pitchFamily="18" charset="-78"/>
                <a:cs typeface="Adobe Arabic" pitchFamily="18" charset="-78"/>
              </a:rPr>
              <a:t>  </a:t>
            </a:r>
            <a:r>
              <a:rPr lang="en-US" sz="3200" b="1" dirty="0" smtClean="0">
                <a:solidFill>
                  <a:srgbClr val="002060"/>
                </a:solidFill>
                <a:latin typeface="Adobe Arabic" panose="02040503050201020203" pitchFamily="18" charset="-78"/>
                <a:cs typeface="Adobe Arabic" pitchFamily="18" charset="-78"/>
              </a:rPr>
              <a:t>n2019- </a:t>
            </a:r>
            <a:r>
              <a:rPr lang="en-US" sz="3200" b="1" dirty="0" err="1" smtClean="0">
                <a:solidFill>
                  <a:srgbClr val="002060"/>
                </a:solidFill>
                <a:latin typeface="Adobe Arabic" panose="02040503050201020203" pitchFamily="18" charset="-78"/>
                <a:cs typeface="Adobe Arabic" pitchFamily="18" charset="-78"/>
              </a:rPr>
              <a:t>CoV</a:t>
            </a:r>
            <a:r>
              <a:rPr lang="en-US" sz="3200" b="1" dirty="0" smtClean="0">
                <a:solidFill>
                  <a:srgbClr val="002060"/>
                </a:solidFill>
                <a:latin typeface="Adobe Arabic" panose="02040503050201020203" pitchFamily="18" charset="-78"/>
                <a:cs typeface="Adobe Arabic" pitchFamily="18" charset="-78"/>
              </a:rPr>
              <a:t>.</a:t>
            </a:r>
            <a:r>
              <a:rPr lang="fa-IR" sz="3200" b="1" dirty="0" smtClean="0">
                <a:solidFill>
                  <a:srgbClr val="002060"/>
                </a:solidFill>
                <a:latin typeface="Adobe Arabic" panose="02040503050201020203" pitchFamily="18" charset="-78"/>
                <a:cs typeface="Adobe Arabic" pitchFamily="18" charset="-78"/>
              </a:rPr>
              <a:t> </a:t>
            </a:r>
            <a:r>
              <a:rPr lang="fa-IR" sz="2400" b="1" dirty="0" smtClean="0">
                <a:solidFill>
                  <a:srgbClr val="002060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بتا</a:t>
            </a:r>
            <a:r>
              <a:rPr lang="en-US" sz="2400" b="1" dirty="0" smtClean="0">
                <a:solidFill>
                  <a:srgbClr val="002060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 </a:t>
            </a:r>
            <a:r>
              <a:rPr lang="fa-IR" sz="2400" b="1" dirty="0" smtClean="0">
                <a:solidFill>
                  <a:srgbClr val="002060"/>
                </a:solidFill>
                <a:latin typeface="Adobe Arabic" panose="02040503050201020203" pitchFamily="18" charset="-78"/>
                <a:cs typeface="B Mitra" panose="00000400000000000000" pitchFamily="2" charset="-78"/>
              </a:rPr>
              <a:t>كوروناويروس هستند</a:t>
            </a:r>
            <a:endParaRPr lang="fa-IR" sz="2400" b="1" dirty="0">
              <a:solidFill>
                <a:srgbClr val="002060"/>
              </a:solidFill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50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343314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STRATEGIC OBJECTIVES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51</a:t>
            </a:fld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196752"/>
            <a:ext cx="8568952" cy="54006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WHO’s 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strategic objectives for this response are to: </a:t>
            </a:r>
            <a:endParaRPr lang="en-US" sz="3600" dirty="0" smtClean="0">
              <a:latin typeface="Adobe Arabic" pitchFamily="18" charset="-78"/>
              <a:cs typeface="Adobe Arabic" pitchFamily="18" charset="-78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Limit human to human transmission </a:t>
            </a:r>
            <a:r>
              <a:rPr lang="en-US" sz="3600" b="1" dirty="0">
                <a:solidFill>
                  <a:srgbClr val="0000FF"/>
                </a:solidFill>
                <a:latin typeface="Adobe Arabic" pitchFamily="18" charset="-78"/>
                <a:cs typeface="Adobe Arabic" pitchFamily="18" charset="-78"/>
              </a:rPr>
              <a:t>including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, </a:t>
            </a:r>
            <a:r>
              <a:rPr lang="en-US" sz="3600" b="1" dirty="0">
                <a:solidFill>
                  <a:srgbClr val="0000FF"/>
                </a:solidFill>
                <a:latin typeface="Adobe Arabic" pitchFamily="18" charset="-78"/>
                <a:cs typeface="Adobe Arabic" pitchFamily="18" charset="-78"/>
              </a:rPr>
              <a:t>reducing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Adobe Arabic" pitchFamily="18" charset="-78"/>
                <a:cs typeface="Adobe Arabic" pitchFamily="18" charset="-78"/>
              </a:rPr>
              <a:t>secondary infections 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among close contacts and health care workers, </a:t>
            </a:r>
            <a:r>
              <a:rPr lang="en-US" sz="3600" b="1" dirty="0">
                <a:solidFill>
                  <a:srgbClr val="0000FF"/>
                </a:solidFill>
                <a:latin typeface="Adobe Arabic" pitchFamily="18" charset="-78"/>
                <a:cs typeface="Adobe Arabic" pitchFamily="18" charset="-78"/>
              </a:rPr>
              <a:t>preventing transmission 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amplification events, and </a:t>
            </a:r>
            <a:r>
              <a:rPr lang="en-US" sz="36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preventing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 further </a:t>
            </a:r>
            <a:r>
              <a:rPr lang="en-US" sz="3600" b="1" dirty="0">
                <a:solidFill>
                  <a:srgbClr val="0000FF"/>
                </a:solidFill>
                <a:latin typeface="Adobe Arabic" pitchFamily="18" charset="-78"/>
                <a:cs typeface="Adobe Arabic" pitchFamily="18" charset="-78"/>
              </a:rPr>
              <a:t>international spread 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from </a:t>
            </a: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China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Identify, isolate and care for patients early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, </a:t>
            </a:r>
            <a:r>
              <a:rPr lang="en-US" sz="3600" b="1" dirty="0">
                <a:solidFill>
                  <a:srgbClr val="0000FF"/>
                </a:solidFill>
                <a:latin typeface="Adobe Arabic" pitchFamily="18" charset="-78"/>
                <a:cs typeface="Adobe Arabic" pitchFamily="18" charset="-78"/>
              </a:rPr>
              <a:t>including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 providing </a:t>
            </a:r>
            <a:r>
              <a:rPr lang="en-US" sz="3600" b="1" dirty="0">
                <a:solidFill>
                  <a:srgbClr val="0000FF"/>
                </a:solidFill>
                <a:latin typeface="Adobe Arabic" pitchFamily="18" charset="-78"/>
                <a:cs typeface="Adobe Arabic" pitchFamily="18" charset="-78"/>
              </a:rPr>
              <a:t>optimized care 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for infected patients; </a:t>
            </a:r>
            <a:r>
              <a:rPr lang="en-US" sz="3600" b="1" dirty="0" smtClean="0">
                <a:solidFill>
                  <a:srgbClr val="0000FF"/>
                </a:solidFill>
                <a:latin typeface="Adobe Arabic" pitchFamily="18" charset="-78"/>
                <a:cs typeface="Adobe Arabic" pitchFamily="18" charset="-78"/>
              </a:rPr>
              <a:t>Identify </a:t>
            </a:r>
            <a:r>
              <a:rPr lang="en-US" sz="3600" b="1" dirty="0">
                <a:solidFill>
                  <a:srgbClr val="0000FF"/>
                </a:solidFill>
                <a:latin typeface="Adobe Arabic" pitchFamily="18" charset="-78"/>
                <a:cs typeface="Adobe Arabic" pitchFamily="18" charset="-78"/>
              </a:rPr>
              <a:t>and reduce transmission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 from </a:t>
            </a:r>
            <a:r>
              <a:rPr lang="en-US" sz="3600" b="1" dirty="0">
                <a:solidFill>
                  <a:srgbClr val="0000FF"/>
                </a:solidFill>
                <a:latin typeface="Adobe Arabic" pitchFamily="18" charset="-78"/>
                <a:cs typeface="Adobe Arabic" pitchFamily="18" charset="-78"/>
              </a:rPr>
              <a:t>the animal </a:t>
            </a:r>
            <a:r>
              <a:rPr lang="en-US" sz="3600" b="1" dirty="0" smtClean="0">
                <a:solidFill>
                  <a:srgbClr val="0000FF"/>
                </a:solidFill>
                <a:latin typeface="Adobe Arabic" pitchFamily="18" charset="-78"/>
                <a:cs typeface="Adobe Arabic" pitchFamily="18" charset="-78"/>
              </a:rPr>
              <a:t>source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.</a:t>
            </a:r>
            <a:endParaRPr lang="en-US" sz="3600" dirty="0" smtClean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84472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STRATEGIC OBJECTIVES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52</a:t>
            </a:fld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929411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dirty="0" smtClean="0">
                <a:latin typeface="Adobe Arabic" pitchFamily="18" charset="-78"/>
                <a:cs typeface="Adobe Arabic" pitchFamily="18" charset="-78"/>
              </a:rPr>
              <a:t>WHO’s 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strategic objectives for this response are to: </a:t>
            </a:r>
            <a:endParaRPr lang="en-US" dirty="0" smtClean="0">
              <a:latin typeface="Adobe Arabic" pitchFamily="18" charset="-78"/>
              <a:cs typeface="Adobe Arabic" pitchFamily="18" charset="-78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Address </a:t>
            </a:r>
            <a:r>
              <a:rPr lang="en-US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crucial unknowns 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and about </a:t>
            </a:r>
            <a:r>
              <a:rPr lang="en-US" b="1" dirty="0">
                <a:solidFill>
                  <a:srgbClr val="0000FF"/>
                </a:solidFill>
                <a:latin typeface="Adobe Arabic" pitchFamily="18" charset="-78"/>
                <a:cs typeface="Adobe Arabic" pitchFamily="18" charset="-78"/>
              </a:rPr>
              <a:t>clinical severity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, </a:t>
            </a:r>
            <a:r>
              <a:rPr lang="en-US" b="1" dirty="0">
                <a:solidFill>
                  <a:srgbClr val="0000FF"/>
                </a:solidFill>
                <a:latin typeface="Adobe Arabic" pitchFamily="18" charset="-78"/>
                <a:cs typeface="Adobe Arabic" pitchFamily="18" charset="-78"/>
              </a:rPr>
              <a:t>extent of transmission 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and infection, </a:t>
            </a:r>
            <a:r>
              <a:rPr lang="en-US" b="1" dirty="0">
                <a:solidFill>
                  <a:srgbClr val="0000FF"/>
                </a:solidFill>
                <a:latin typeface="Adobe Arabic" pitchFamily="18" charset="-78"/>
                <a:cs typeface="Adobe Arabic" pitchFamily="18" charset="-78"/>
              </a:rPr>
              <a:t>treatment options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, and </a:t>
            </a:r>
            <a:r>
              <a:rPr lang="en-US" b="1" dirty="0">
                <a:solidFill>
                  <a:srgbClr val="0000FF"/>
                </a:solidFill>
                <a:latin typeface="Adobe Arabic" pitchFamily="18" charset="-78"/>
                <a:cs typeface="Adobe Arabic" pitchFamily="18" charset="-78"/>
              </a:rPr>
              <a:t>accelerate the development 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of diagnostics, </a:t>
            </a:r>
            <a:r>
              <a:rPr lang="en-US" b="1" dirty="0">
                <a:solidFill>
                  <a:srgbClr val="0000FF"/>
                </a:solidFill>
                <a:latin typeface="Adobe Arabic" pitchFamily="18" charset="-78"/>
                <a:cs typeface="Adobe Arabic" pitchFamily="18" charset="-78"/>
              </a:rPr>
              <a:t>therapeutics and </a:t>
            </a:r>
            <a:r>
              <a:rPr lang="en-US" b="1" dirty="0" smtClean="0">
                <a:solidFill>
                  <a:srgbClr val="0000FF"/>
                </a:solidFill>
                <a:latin typeface="Adobe Arabic" pitchFamily="18" charset="-78"/>
                <a:cs typeface="Adobe Arabic" pitchFamily="18" charset="-78"/>
              </a:rPr>
              <a:t>vaccines</a:t>
            </a:r>
            <a:endParaRPr lang="en-US" dirty="0">
              <a:latin typeface="Adobe Arabic" pitchFamily="18" charset="-78"/>
              <a:cs typeface="Adobe Arabic" pitchFamily="18" charset="-78"/>
            </a:endParaRPr>
          </a:p>
          <a:p>
            <a:pPr marL="514350" indent="-514350" algn="l" rtl="0">
              <a:buFont typeface="+mj-lt"/>
              <a:buAutoNum type="arabicPeriod"/>
            </a:pPr>
            <a:endParaRPr lang="en-US" dirty="0">
              <a:latin typeface="Adobe Arabic" pitchFamily="18" charset="-78"/>
              <a:cs typeface="Adobe Arabic" pitchFamily="18" charset="-78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Communicate </a:t>
            </a:r>
            <a:r>
              <a:rPr lang="en-US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critical risk and event information 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to all </a:t>
            </a:r>
            <a:r>
              <a:rPr lang="en-US" b="1" dirty="0">
                <a:solidFill>
                  <a:srgbClr val="0000FF"/>
                </a:solidFill>
                <a:latin typeface="Adobe Arabic" pitchFamily="18" charset="-78"/>
                <a:cs typeface="Adobe Arabic" pitchFamily="18" charset="-78"/>
              </a:rPr>
              <a:t>communities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and </a:t>
            </a:r>
            <a:r>
              <a:rPr lang="en-US" b="1" dirty="0">
                <a:solidFill>
                  <a:srgbClr val="0000FF"/>
                </a:solidFill>
                <a:latin typeface="Adobe Arabic" pitchFamily="18" charset="-78"/>
                <a:cs typeface="Adobe Arabic" pitchFamily="18" charset="-78"/>
              </a:rPr>
              <a:t>counter misinformation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; </a:t>
            </a:r>
            <a:r>
              <a:rPr lang="en-US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Minimize </a:t>
            </a:r>
            <a:r>
              <a:rPr lang="en-US" b="1" dirty="0">
                <a:solidFill>
                  <a:srgbClr val="0000FF"/>
                </a:solidFill>
                <a:latin typeface="Adobe Arabic" pitchFamily="18" charset="-78"/>
                <a:cs typeface="Adobe Arabic" pitchFamily="18" charset="-78"/>
              </a:rPr>
              <a:t>social and economic impact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through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multisectoral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partnerships. </a:t>
            </a:r>
          </a:p>
        </p:txBody>
      </p:sp>
    </p:spTree>
    <p:extLst>
      <p:ext uri="{BB962C8B-B14F-4D97-AF65-F5344CB8AC3E}">
        <p14:creationId xmlns:p14="http://schemas.microsoft.com/office/powerpoint/2010/main" val="1809695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STRATEGIC OBJECTIVES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This </a:t>
            </a:r>
            <a:r>
              <a:rPr lang="en-US" dirty="0"/>
              <a:t>can be achieved through </a:t>
            </a:r>
            <a:r>
              <a:rPr lang="en-US" b="1" dirty="0">
                <a:solidFill>
                  <a:srgbClr val="FF0000"/>
                </a:solidFill>
              </a:rPr>
              <a:t>a combination </a:t>
            </a:r>
            <a:r>
              <a:rPr lang="en-US" dirty="0"/>
              <a:t>of public health measures, such as </a:t>
            </a:r>
            <a:r>
              <a:rPr lang="en-US" b="1" dirty="0">
                <a:solidFill>
                  <a:srgbClr val="FF0000"/>
                </a:solidFill>
              </a:rPr>
              <a:t>rapid identification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diagnosis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management</a:t>
            </a:r>
            <a:r>
              <a:rPr lang="en-US" dirty="0"/>
              <a:t> of the cases, </a:t>
            </a:r>
            <a:r>
              <a:rPr lang="en-US" b="1" dirty="0">
                <a:solidFill>
                  <a:srgbClr val="0000FF"/>
                </a:solidFill>
              </a:rPr>
              <a:t>identification and follow up </a:t>
            </a:r>
            <a:r>
              <a:rPr lang="en-US" dirty="0"/>
              <a:t>of the </a:t>
            </a:r>
            <a:r>
              <a:rPr lang="en-US" b="1" dirty="0">
                <a:solidFill>
                  <a:srgbClr val="FF0000"/>
                </a:solidFill>
              </a:rPr>
              <a:t>contacts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infection prevention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control </a:t>
            </a:r>
            <a:r>
              <a:rPr lang="en-US" dirty="0"/>
              <a:t>in healthcare settings, </a:t>
            </a:r>
            <a:r>
              <a:rPr lang="en-US" b="1" dirty="0">
                <a:solidFill>
                  <a:srgbClr val="0000FF"/>
                </a:solidFill>
              </a:rPr>
              <a:t>implementation of health </a:t>
            </a:r>
            <a:r>
              <a:rPr lang="en-US" dirty="0"/>
              <a:t>measures for </a:t>
            </a:r>
            <a:r>
              <a:rPr lang="en-US" b="1" dirty="0" smtClean="0">
                <a:solidFill>
                  <a:srgbClr val="FF0000"/>
                </a:solidFill>
              </a:rPr>
              <a:t>travelers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FF0000"/>
                </a:solidFill>
              </a:rPr>
              <a:t>awareness raising </a:t>
            </a:r>
            <a:r>
              <a:rPr lang="en-US" dirty="0"/>
              <a:t>in the population, </a:t>
            </a:r>
            <a:r>
              <a:rPr lang="en-US" b="1" dirty="0">
                <a:solidFill>
                  <a:srgbClr val="FF0000"/>
                </a:solidFill>
              </a:rPr>
              <a:t>risk communication</a:t>
            </a:r>
            <a:r>
              <a:rPr lang="en-US" dirty="0"/>
              <a:t>. 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53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63184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تهيه نمونه خلط مناسب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229600" cy="31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54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تهيه نمونه خلط مناسب</a:t>
            </a:r>
            <a:endParaRPr lang="fa-I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229600" cy="312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55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ميزان لازم از هر نمونه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sz="2800" b="1" dirty="0" smtClean="0">
                <a:solidFill>
                  <a:srgbClr val="FF0000"/>
                </a:solidFill>
                <a:cs typeface="B Mitra" pitchFamily="2" charset="-78"/>
              </a:rPr>
              <a:t>سواب حلقي: </a:t>
            </a:r>
          </a:p>
          <a:p>
            <a:pPr lvl="1"/>
            <a:r>
              <a:rPr lang="fa-IR" b="1" dirty="0" smtClean="0">
                <a:solidFill>
                  <a:srgbClr val="FF0000"/>
                </a:solidFill>
                <a:cs typeface="B Mitra" pitchFamily="2" charset="-78"/>
              </a:rPr>
              <a:t>فقط</a:t>
            </a:r>
            <a:r>
              <a:rPr lang="fa-IR" dirty="0" smtClean="0">
                <a:cs typeface="B Mitra" pitchFamily="2" charset="-78"/>
              </a:rPr>
              <a:t> از </a:t>
            </a:r>
            <a:r>
              <a:rPr lang="fa-IR" dirty="0">
                <a:cs typeface="B Mitra" pitchFamily="2" charset="-78"/>
              </a:rPr>
              <a:t>سواب های با </a:t>
            </a:r>
            <a:r>
              <a:rPr lang="fa-IR" b="1" dirty="0">
                <a:cs typeface="B Mitra" pitchFamily="2" charset="-78"/>
              </a:rPr>
              <a:t>الیاف مصنوعی </a:t>
            </a:r>
            <a:r>
              <a:rPr lang="fa-IR" dirty="0">
                <a:cs typeface="B Mitra" pitchFamily="2" charset="-78"/>
              </a:rPr>
              <a:t>و </a:t>
            </a:r>
            <a:r>
              <a:rPr lang="fa-IR" b="1" dirty="0">
                <a:cs typeface="B Mitra" pitchFamily="2" charset="-78"/>
              </a:rPr>
              <a:t>دسته</a:t>
            </a:r>
            <a:r>
              <a:rPr lang="fa-IR" dirty="0">
                <a:cs typeface="B Mitra" pitchFamily="2" charset="-78"/>
              </a:rPr>
              <a:t> </a:t>
            </a:r>
            <a:r>
              <a:rPr lang="fa-IR" b="1" dirty="0">
                <a:cs typeface="B Mitra" pitchFamily="2" charset="-78"/>
              </a:rPr>
              <a:t>پلاستیکی</a:t>
            </a:r>
            <a:r>
              <a:rPr lang="fa-IR" dirty="0">
                <a:cs typeface="B Mitra" pitchFamily="2" charset="-78"/>
              </a:rPr>
              <a:t> استفاده شود. </a:t>
            </a:r>
            <a:endParaRPr lang="fa-IR" dirty="0" smtClean="0">
              <a:cs typeface="B Mitra" pitchFamily="2" charset="-78"/>
            </a:endParaRPr>
          </a:p>
          <a:p>
            <a:pPr lvl="1"/>
            <a:r>
              <a:rPr lang="fa-IR" dirty="0" smtClean="0">
                <a:cs typeface="B Mitra" pitchFamily="2" charset="-78"/>
              </a:rPr>
              <a:t>از </a:t>
            </a:r>
            <a:r>
              <a:rPr lang="fa-IR" dirty="0">
                <a:cs typeface="B Mitra" pitchFamily="2" charset="-78"/>
              </a:rPr>
              <a:t>سواب های دارای آلژینات کلسیم و سواب های دارای دسته چوبی </a:t>
            </a:r>
            <a:r>
              <a:rPr lang="fa-IR" u="sng" dirty="0" smtClean="0">
                <a:cs typeface="B Mitra" pitchFamily="2" charset="-78"/>
              </a:rPr>
              <a:t>استفاده نگردد</a:t>
            </a:r>
            <a:r>
              <a:rPr lang="fa-IR" dirty="0" smtClean="0">
                <a:cs typeface="B Mitra" pitchFamily="2" charset="-78"/>
              </a:rPr>
              <a:t>!</a:t>
            </a:r>
          </a:p>
          <a:p>
            <a:r>
              <a:rPr lang="fa-IR" sz="2800" b="1" dirty="0" smtClean="0">
                <a:solidFill>
                  <a:srgbClr val="FF0000"/>
                </a:solidFill>
                <a:cs typeface="B Mitra" pitchFamily="2" charset="-78"/>
              </a:rPr>
              <a:t>سرم: </a:t>
            </a:r>
            <a:r>
              <a:rPr lang="fa-IR" dirty="0" smtClean="0">
                <a:cs typeface="B Mitra" pitchFamily="2" charset="-78"/>
              </a:rPr>
              <a:t>حداقل </a:t>
            </a:r>
            <a:r>
              <a:rPr lang="fa-IR" dirty="0">
                <a:cs typeface="B Mitra" pitchFamily="2" charset="-78"/>
              </a:rPr>
              <a:t>نمونه سرم که برای آزمایش لازم می شود </a:t>
            </a:r>
            <a:r>
              <a:rPr lang="fa-IR" b="1" dirty="0">
                <a:cs typeface="B Mitra" pitchFamily="2" charset="-78"/>
              </a:rPr>
              <a:t>200 میکرولیتر </a:t>
            </a:r>
            <a:r>
              <a:rPr lang="fa-IR" dirty="0">
                <a:cs typeface="B Mitra" pitchFamily="2" charset="-78"/>
              </a:rPr>
              <a:t>است.</a:t>
            </a:r>
            <a:r>
              <a:rPr lang="fa-IR" dirty="0" smtClean="0">
                <a:cs typeface="B Mitra" pitchFamily="2" charset="-78"/>
              </a:rPr>
              <a:t>{ازسانتريفيوژ  5 تا 10 سي سي خون كامل بدست مي آيد}</a:t>
            </a:r>
          </a:p>
          <a:p>
            <a:pPr lvl="1"/>
            <a:r>
              <a:rPr lang="fa-IR" dirty="0" smtClean="0">
                <a:cs typeface="B Mitra" pitchFamily="2" charset="-78"/>
              </a:rPr>
              <a:t>نمونه </a:t>
            </a:r>
            <a:r>
              <a:rPr lang="fa-IR" dirty="0">
                <a:cs typeface="B Mitra" pitchFamily="2" charset="-78"/>
              </a:rPr>
              <a:t>سرم در سرمای </a:t>
            </a:r>
            <a:r>
              <a:rPr lang="fa-IR" b="1" dirty="0">
                <a:solidFill>
                  <a:srgbClr val="00B050"/>
                </a:solidFill>
                <a:cs typeface="B Mitra" pitchFamily="2" charset="-78"/>
              </a:rPr>
              <a:t>یخچال</a:t>
            </a:r>
            <a:r>
              <a:rPr lang="fa-IR" dirty="0">
                <a:cs typeface="B Mitra" pitchFamily="2" charset="-78"/>
              </a:rPr>
              <a:t> نگهداری و منتقل می شود. </a:t>
            </a:r>
            <a:endParaRPr lang="fa-IR" dirty="0" smtClean="0">
              <a:cs typeface="B Mitra" pitchFamily="2" charset="-78"/>
            </a:endParaRPr>
          </a:p>
          <a:p>
            <a:pPr lvl="1"/>
            <a:r>
              <a:rPr lang="fa-IR" b="1" dirty="0" smtClean="0">
                <a:solidFill>
                  <a:srgbClr val="0070C0"/>
                </a:solidFill>
                <a:cs typeface="B Mitra" pitchFamily="2" charset="-78"/>
              </a:rPr>
              <a:t>منجمد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fa-IR" dirty="0">
                <a:cs typeface="B Mitra" pitchFamily="2" charset="-78"/>
              </a:rPr>
              <a:t>نمودن و جابجایی نمونه منجمد نیز قابل انجام است. </a:t>
            </a:r>
            <a:endParaRPr lang="en-US" dirty="0">
              <a:cs typeface="B Mitra" pitchFamily="2" charset="-78"/>
            </a:endParaRPr>
          </a:p>
          <a:p>
            <a:endParaRPr lang="fa-IR" dirty="0" smtClean="0"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56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نكاتي در مورد سرم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Homa" pitchFamily="2" charset="-78"/>
              </a:rPr>
              <a:t>سرولوژي تاييد شده در دسترس نيست و تا اطلاع ثانوي به آزمايشگاه ملي آنفلوانزا ارسال نمي شود </a:t>
            </a:r>
          </a:p>
          <a:p>
            <a:r>
              <a:rPr lang="fa-IR" dirty="0" smtClean="0">
                <a:cs typeface="B Homa" pitchFamily="2" charset="-78"/>
              </a:rPr>
              <a:t>سرولوژي جهت مطالعات اپيدميولوژيك و همچنين تاييد تشخيص مواردي كه ساير نمونه ها منفي شده اند قابل استفاده است.</a:t>
            </a:r>
          </a:p>
          <a:p>
            <a:r>
              <a:rPr lang="fa-IR" dirty="0" smtClean="0">
                <a:cs typeface="B Homa" pitchFamily="2" charset="-78"/>
              </a:rPr>
              <a:t>براي بررسي مولكولي سرم (نه سرولوژي) بهتر است نمونه در عرض 4 روز اول علامتدار شدن بيمار گرفته شود.</a:t>
            </a:r>
            <a:endParaRPr lang="fa-IR" sz="4000" dirty="0" smtClean="0">
              <a:cs typeface="B Homa" pitchFamily="2" charset="-78"/>
            </a:endParaRPr>
          </a:p>
          <a:p>
            <a:endParaRPr lang="fa-IR" dirty="0">
              <a:cs typeface="B Hom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57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سرعت و تاخير در انتقال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برای انتقال در مدت زمان کوتاه باید نمونه تهیه شده را در درجه حرارت </a:t>
            </a:r>
            <a:r>
              <a:rPr lang="fa-IR" dirty="0">
                <a:solidFill>
                  <a:srgbClr val="0070C0"/>
                </a:solidFill>
              </a:rPr>
              <a:t>2</a:t>
            </a:r>
            <a:r>
              <a:rPr lang="fa-IR" dirty="0">
                <a:solidFill>
                  <a:srgbClr val="00B050"/>
                </a:solidFill>
              </a:rPr>
              <a:t> الی 8 درجه </a:t>
            </a:r>
            <a:r>
              <a:rPr lang="fa-IR" dirty="0"/>
              <a:t>سانتی گراد (</a:t>
            </a:r>
            <a:r>
              <a:rPr lang="fa-IR" dirty="0">
                <a:solidFill>
                  <a:srgbClr val="00B050"/>
                </a:solidFill>
                <a:cs typeface="B Titr" pitchFamily="2" charset="-78"/>
              </a:rPr>
              <a:t>یخچال</a:t>
            </a:r>
            <a:r>
              <a:rPr lang="fa-IR" dirty="0"/>
              <a:t>) نگهداری و </a:t>
            </a:r>
            <a:r>
              <a:rPr lang="fa-IR" dirty="0" smtClean="0"/>
              <a:t>در سریعترین زمان ممكن </a:t>
            </a:r>
            <a:r>
              <a:rPr lang="fa-IR" dirty="0"/>
              <a:t>(در عرض 24 الی72 ساعت؛ </a:t>
            </a:r>
            <a:r>
              <a:rPr lang="fa-IR" dirty="0">
                <a:solidFill>
                  <a:srgbClr val="FF0000"/>
                </a:solidFill>
              </a:rPr>
              <a:t>ترجیحاً 24 </a:t>
            </a:r>
            <a:r>
              <a:rPr lang="fa-IR" dirty="0" smtClean="0">
                <a:solidFill>
                  <a:srgbClr val="FF0000"/>
                </a:solidFill>
              </a:rPr>
              <a:t>ساعت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fa-IR" dirty="0" smtClean="0"/>
              <a:t>)</a:t>
            </a:r>
            <a:r>
              <a:rPr lang="fa-IR" dirty="0"/>
              <a:t>منتقل نمود. </a:t>
            </a:r>
            <a:endParaRPr lang="fa-IR" dirty="0" smtClean="0"/>
          </a:p>
          <a:p>
            <a:r>
              <a:rPr lang="fa-IR" dirty="0" smtClean="0"/>
              <a:t>اگر </a:t>
            </a:r>
            <a:r>
              <a:rPr lang="fa-IR" dirty="0"/>
              <a:t>در ارسال نمونه ممکن است تاخیری ایجاد گردد پس از تهیه نمونه، آنرا در اولین فرصت در سرمای </a:t>
            </a:r>
            <a:r>
              <a:rPr lang="fa-IR" dirty="0">
                <a:solidFill>
                  <a:srgbClr val="0070C0"/>
                </a:solidFill>
              </a:rPr>
              <a:t>منفی 70</a:t>
            </a:r>
            <a:r>
              <a:rPr lang="fa-IR" dirty="0"/>
              <a:t> درجه سانتی گراد منجمد </a:t>
            </a:r>
            <a:r>
              <a:rPr lang="fa-IR" dirty="0" smtClean="0"/>
              <a:t>(</a:t>
            </a:r>
            <a:r>
              <a:rPr lang="fa-IR" b="1" dirty="0" smtClean="0">
                <a:solidFill>
                  <a:srgbClr val="0070C0"/>
                </a:solidFill>
                <a:cs typeface="B Titr" pitchFamily="2" charset="-78"/>
              </a:rPr>
              <a:t>فريز</a:t>
            </a:r>
            <a:r>
              <a:rPr lang="fa-IR" dirty="0" smtClean="0"/>
              <a:t>) نمائید (در مورد سواب نياز به انجماد نيست)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58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حمل و نقل نمونه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>
                <a:cs typeface="B Mitra" pitchFamily="2" charset="-78"/>
              </a:rPr>
              <a:t>نمونه </a:t>
            </a:r>
            <a:r>
              <a:rPr lang="fa-IR" dirty="0">
                <a:cs typeface="B Mitra" pitchFamily="2" charset="-78"/>
              </a:rPr>
              <a:t>های بیماران مشکوک </a:t>
            </a:r>
            <a:r>
              <a:rPr lang="fa-IR" dirty="0" smtClean="0">
                <a:cs typeface="B Mitra" pitchFamily="2" charset="-78"/>
              </a:rPr>
              <a:t>باید </a:t>
            </a:r>
            <a:r>
              <a:rPr lang="fa-IR" dirty="0">
                <a:cs typeface="B Mitra" pitchFamily="2" charset="-78"/>
              </a:rPr>
              <a:t>بر اساس دستورالعمل های انجمن حمل و نقل هوایی بین المللی (</a:t>
            </a:r>
            <a:r>
              <a:rPr lang="en-US" dirty="0">
                <a:cs typeface="B Mitra" pitchFamily="2" charset="-78"/>
              </a:rPr>
              <a:t>IATA</a:t>
            </a:r>
            <a:r>
              <a:rPr lang="fa-IR" dirty="0">
                <a:cs typeface="B Mitra" pitchFamily="2" charset="-78"/>
              </a:rPr>
              <a:t>) بسته بندی و حمل و نقل گردند. </a:t>
            </a:r>
            <a:endParaRPr lang="fa-IR" dirty="0" smtClean="0">
              <a:cs typeface="B Mitra" pitchFamily="2" charset="-78"/>
            </a:endParaRPr>
          </a:p>
          <a:p>
            <a:r>
              <a:rPr lang="fa-IR" dirty="0" smtClean="0">
                <a:cs typeface="B Mitra" pitchFamily="2" charset="-78"/>
              </a:rPr>
              <a:t>اگر </a:t>
            </a:r>
            <a:r>
              <a:rPr lang="fa-IR" dirty="0">
                <a:cs typeface="B Mitra" pitchFamily="2" charset="-78"/>
              </a:rPr>
              <a:t>در ارسال نمونه ها تاخیر وجود دارد و باید نمونه را به مدت زیاد برای مسافت های </a:t>
            </a:r>
            <a:r>
              <a:rPr lang="fa-IR" b="1" dirty="0">
                <a:solidFill>
                  <a:srgbClr val="0070C0"/>
                </a:solidFill>
                <a:cs typeface="B Mitra" pitchFamily="2" charset="-78"/>
              </a:rPr>
              <a:t>طولانی</a:t>
            </a:r>
            <a:r>
              <a:rPr lang="fa-IR" dirty="0">
                <a:cs typeface="B Mitra" pitchFamily="2" charset="-78"/>
              </a:rPr>
              <a:t> حمل و نقل نمود، می توان بطور </a:t>
            </a:r>
            <a:r>
              <a:rPr lang="fa-IR" b="1" dirty="0">
                <a:solidFill>
                  <a:srgbClr val="0070C0"/>
                </a:solidFill>
                <a:cs typeface="B Mitra" pitchFamily="2" charset="-78"/>
              </a:rPr>
              <a:t>ترکیبی</a:t>
            </a:r>
            <a:r>
              <a:rPr lang="fa-IR" dirty="0">
                <a:cs typeface="B Mitra" pitchFamily="2" charset="-78"/>
              </a:rPr>
              <a:t> از یخ خشک (جهت انجماد) و </a:t>
            </a:r>
            <a:r>
              <a:rPr lang="en-US" dirty="0">
                <a:cs typeface="B Mitra" pitchFamily="2" charset="-78"/>
              </a:rPr>
              <a:t>ice-pack</a:t>
            </a:r>
            <a:r>
              <a:rPr lang="fa-IR" dirty="0">
                <a:cs typeface="B Mitra" pitchFamily="2" charset="-78"/>
              </a:rPr>
              <a:t> ژلی استفاده نمود </a:t>
            </a:r>
            <a:endParaRPr lang="fa-IR" dirty="0" smtClean="0">
              <a:cs typeface="B Mitra" pitchFamily="2" charset="-78"/>
            </a:endParaRPr>
          </a:p>
          <a:p>
            <a:r>
              <a:rPr lang="en-US" dirty="0" smtClean="0">
                <a:cs typeface="B Mitra" pitchFamily="2" charset="-78"/>
              </a:rPr>
              <a:t>ice-pack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fa-IR" dirty="0">
                <a:cs typeface="B Mitra" pitchFamily="2" charset="-78"/>
              </a:rPr>
              <a:t>های ژلی درصورت تمام شدن یخ خشک می توانند به مدت 24 تا 48 ساعت </a:t>
            </a:r>
            <a:r>
              <a:rPr lang="fa-IR" dirty="0" smtClean="0">
                <a:cs typeface="B Mitra" pitchFamily="2" charset="-78"/>
              </a:rPr>
              <a:t>بيشتر، نمونه </a:t>
            </a:r>
            <a:r>
              <a:rPr lang="fa-IR" dirty="0">
                <a:cs typeface="B Mitra" pitchFamily="2" charset="-78"/>
              </a:rPr>
              <a:t>را در سرمای حرارت 2 تا 8 درجه سانتی گراد حفط نمایند. </a:t>
            </a:r>
            <a:endParaRPr lang="en-US" dirty="0">
              <a:cs typeface="B Mitra" pitchFamily="2" charset="-78"/>
            </a:endParaRPr>
          </a:p>
          <a:p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59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1455" y="1700808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4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S</a:t>
            </a:r>
            <a:r>
              <a:rPr lang="en-US" altLang="en-US" sz="44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evere </a:t>
            </a:r>
            <a:r>
              <a:rPr lang="en-US" altLang="en-US" sz="44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A</a:t>
            </a:r>
            <a:r>
              <a:rPr lang="en-US" altLang="en-US" sz="44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cute </a:t>
            </a:r>
            <a:r>
              <a:rPr lang="en-US" altLang="en-US" sz="44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R</a:t>
            </a:r>
            <a:r>
              <a:rPr lang="en-US" altLang="en-US" sz="44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espiratory </a:t>
            </a:r>
            <a:r>
              <a:rPr lang="en-US" altLang="en-US" sz="44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S</a:t>
            </a:r>
            <a:r>
              <a:rPr lang="en-US" altLang="en-US" sz="44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yndrome</a:t>
            </a:r>
            <a:endParaRPr lang="fa-IR" sz="4400" b="1" dirty="0" smtClean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just"/>
            <a:r>
              <a:rPr lang="fa-IR" sz="36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1382 (</a:t>
            </a:r>
            <a:r>
              <a:rPr lang="en-US" sz="36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2003</a:t>
            </a:r>
            <a:r>
              <a:rPr lang="fa-IR" sz="36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) حدود 16 سال قبل </a:t>
            </a:r>
            <a:r>
              <a:rPr lang="fa-IR" sz="36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بیماری تنفسی کشنده ای به نام </a:t>
            </a:r>
            <a:r>
              <a:rPr lang="fa-IR" sz="36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سارس (</a:t>
            </a:r>
            <a:r>
              <a:rPr lang="en-US" sz="36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SARS</a:t>
            </a:r>
            <a:r>
              <a:rPr lang="fa-IR" sz="36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)</a:t>
            </a:r>
            <a:r>
              <a:rPr lang="fa-IR" sz="36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شناسایی و گزارش شد.</a:t>
            </a:r>
            <a:r>
              <a:rPr lang="fa-IR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3600" dirty="0" smtClean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پس از آن روی خانواده کوروناویروس ها حساب جدیدی باز شد.</a:t>
            </a:r>
          </a:p>
          <a:p>
            <a:pPr algn="just"/>
            <a:r>
              <a:rPr lang="fa-IR" sz="36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شش كوروناويروس انساني </a:t>
            </a:r>
            <a:r>
              <a:rPr lang="fa-IR" sz="3600" dirty="0" smtClean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 كنون شناخته شده كه دو تا آلفا و </a:t>
            </a:r>
            <a:r>
              <a:rPr lang="fa-IR" sz="3600" b="1" dirty="0" smtClean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4 تا بتاكوروناويروس</a:t>
            </a:r>
            <a:r>
              <a:rPr lang="fa-IR" sz="3600" dirty="0" smtClean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هستند. (</a:t>
            </a:r>
            <a:r>
              <a:rPr lang="en-US" sz="3600" dirty="0" smtClean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SARS</a:t>
            </a:r>
            <a:r>
              <a:rPr lang="fa-IR" sz="3600" dirty="0" smtClean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و </a:t>
            </a:r>
            <a:r>
              <a:rPr lang="en-US" sz="3600" dirty="0" smtClean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MERS</a:t>
            </a:r>
            <a:r>
              <a:rPr lang="fa-IR" sz="3600" dirty="0" smtClean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بتاكوروناويروس هستند)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6000" b="1" dirty="0" smtClean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کورنا ویروس سارس </a:t>
            </a:r>
            <a:r>
              <a:rPr lang="en-US" sz="6000" b="1" dirty="0" smtClean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 SARS</a:t>
            </a:r>
            <a:endParaRPr lang="en-US" sz="6000" b="1" dirty="0">
              <a:solidFill>
                <a:srgbClr val="0070C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11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آزمايش نمونه ها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Mitra" pitchFamily="2" charset="-78"/>
              </a:rPr>
              <a:t>روش تشخيصي فعلي </a:t>
            </a:r>
            <a:r>
              <a:rPr lang="en-US" dirty="0" smtClean="0">
                <a:cs typeface="B Mitra" pitchFamily="2" charset="-78"/>
              </a:rPr>
              <a:t>real-time </a:t>
            </a:r>
            <a:r>
              <a:rPr lang="en-US" dirty="0">
                <a:cs typeface="B Mitra" pitchFamily="2" charset="-78"/>
              </a:rPr>
              <a:t>RT-PCR </a:t>
            </a:r>
            <a:r>
              <a:rPr lang="fa-IR" dirty="0" smtClean="0">
                <a:cs typeface="B Mitra" pitchFamily="2" charset="-78"/>
              </a:rPr>
              <a:t> است.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60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منفي كاذب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fa-IR" sz="3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لازم به ذکر است در بیماران علامتدار تنها به صرف وجود مجموعه ای از چند جواب منفی نمی توان تشخیص را رد نمود</a:t>
            </a:r>
            <a:r>
              <a:rPr lang="fa-IR" sz="35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.</a:t>
            </a:r>
          </a:p>
          <a:p>
            <a:pPr algn="just"/>
            <a:r>
              <a:rPr lang="fa-IR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علل منفي كاذب: </a:t>
            </a:r>
          </a:p>
          <a:p>
            <a:pPr marL="971550" lvl="1" indent="-514350">
              <a:buFont typeface="+mj-lt"/>
              <a:buAutoNum type="arabicPeriod"/>
            </a:pPr>
            <a:r>
              <a:rPr lang="fa-IR" dirty="0">
                <a:cs typeface="B Nazanin" pitchFamily="2" charset="-78"/>
              </a:rPr>
              <a:t>کیفیت پائین نمونه تهیه شده، مانند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آلوده شدن </a:t>
            </a:r>
            <a:r>
              <a:rPr lang="fa-IR" dirty="0">
                <a:cs typeface="B Nazanin" pitchFamily="2" charset="-78"/>
              </a:rPr>
              <a:t>نمونه ترشحات تنفسی با مواد موجود در حفره دهانی-حلقی</a:t>
            </a:r>
            <a:endParaRPr lang="en-US" dirty="0">
              <a:cs typeface="B Nazanin" pitchFamily="2" charset="-78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fa-IR" dirty="0">
                <a:cs typeface="B Nazanin" pitchFamily="2" charset="-78"/>
              </a:rPr>
              <a:t>نمونه در مراحل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خیلی زود </a:t>
            </a:r>
            <a:r>
              <a:rPr lang="fa-IR" dirty="0">
                <a:cs typeface="B Nazanin" pitchFamily="2" charset="-78"/>
              </a:rPr>
              <a:t>یا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خیلی دیر </a:t>
            </a:r>
            <a:r>
              <a:rPr lang="fa-IR" dirty="0">
                <a:cs typeface="B Nazanin" pitchFamily="2" charset="-78"/>
              </a:rPr>
              <a:t>در سیر بیماری تهیه شده باشد</a:t>
            </a:r>
            <a:endParaRPr lang="en-US" dirty="0">
              <a:cs typeface="B Nazanin" pitchFamily="2" charset="-78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حمل و نقل و نگهداری </a:t>
            </a:r>
            <a:r>
              <a:rPr lang="fa-IR" dirty="0">
                <a:cs typeface="B Nazanin" pitchFamily="2" charset="-78"/>
              </a:rPr>
              <a:t>نمونه بدرستی انجام نشده باشد</a:t>
            </a:r>
            <a:endParaRPr lang="en-US" dirty="0">
              <a:cs typeface="B Nazanin" pitchFamily="2" charset="-78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fa-IR" dirty="0">
                <a:cs typeface="B Nazanin" pitchFamily="2" charset="-78"/>
              </a:rPr>
              <a:t>دلایل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تکنیکی</a:t>
            </a:r>
            <a:r>
              <a:rPr lang="fa-IR" dirty="0">
                <a:cs typeface="B Nazanin" pitchFamily="2" charset="-78"/>
              </a:rPr>
              <a:t> منجر به منفی شدن نمونه</a:t>
            </a:r>
            <a:endParaRPr lang="en-US" dirty="0">
              <a:cs typeface="B Nazanin" pitchFamily="2" charset="-78"/>
            </a:endParaRPr>
          </a:p>
          <a:p>
            <a:pPr algn="just"/>
            <a:endParaRPr lang="fa-IR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61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اقدامات لازم بعد از كشف مورد قطعي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fa-IR" sz="2000" b="1" dirty="0">
                <a:solidFill>
                  <a:srgbClr val="FF0000"/>
                </a:solidFill>
                <a:cs typeface="B Mitra" pitchFamily="2" charset="-78"/>
              </a:rPr>
              <a:t>جمع آوري كامل داده 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ها: </a:t>
            </a:r>
          </a:p>
          <a:p>
            <a:pPr marL="914400" lvl="1" indent="-514350" algn="just"/>
            <a:r>
              <a:rPr lang="fa-IR" sz="2000" dirty="0" smtClean="0">
                <a:cs typeface="B Mitra" pitchFamily="2" charset="-78"/>
              </a:rPr>
              <a:t>شامل </a:t>
            </a:r>
            <a:r>
              <a:rPr lang="fa-IR" sz="2000" dirty="0">
                <a:cs typeface="B Mitra" pitchFamily="2" charset="-78"/>
              </a:rPr>
              <a:t>تاريخچه بيماري،‌ نماي باليني،‌ وجود عوارض (شامل پريكارديت،‌نارسايي كليه كه نياز به دياليز پيدا نموده است،‌ سندرم دشواري تنفسي حاد (</a:t>
            </a:r>
            <a:r>
              <a:rPr lang="en-US" sz="2000" dirty="0">
                <a:cs typeface="B Mitra" pitchFamily="2" charset="-78"/>
              </a:rPr>
              <a:t>ARDS</a:t>
            </a:r>
            <a:r>
              <a:rPr lang="fa-IR" sz="2000" dirty="0">
                <a:cs typeface="B Mitra" pitchFamily="2" charset="-78"/>
              </a:rPr>
              <a:t>)، نارسايي چند ارگان، اختلالات انعقادي (</a:t>
            </a:r>
            <a:r>
              <a:rPr lang="en-US" sz="2000" dirty="0">
                <a:cs typeface="B Mitra" pitchFamily="2" charset="-78"/>
              </a:rPr>
              <a:t>DIC</a:t>
            </a:r>
            <a:r>
              <a:rPr lang="fa-IR" sz="2000" dirty="0">
                <a:cs typeface="B Mitra" pitchFamily="2" charset="-78"/>
              </a:rPr>
              <a:t>) و ... )، يافته هاي مهم آزمايشگاهي،‌ يافته هاي مهم گرافي قفسه صدري،‌ و سير باليني </a:t>
            </a:r>
            <a:r>
              <a:rPr lang="fa-IR" sz="2000" dirty="0" smtClean="0">
                <a:cs typeface="B Mitra" pitchFamily="2" charset="-78"/>
              </a:rPr>
              <a:t>بيماري</a:t>
            </a:r>
            <a:endParaRPr lang="en-US" sz="2000" dirty="0">
              <a:cs typeface="B Mitra" pitchFamily="2" charset="-78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ثبت هرگونه </a:t>
            </a:r>
            <a:r>
              <a:rPr lang="fa-IR" sz="2000" b="1" dirty="0">
                <a:solidFill>
                  <a:srgbClr val="FF0000"/>
                </a:solidFill>
                <a:cs typeface="B Mitra" pitchFamily="2" charset="-78"/>
              </a:rPr>
              <a:t>برخورد در 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14روز </a:t>
            </a:r>
            <a:r>
              <a:rPr lang="fa-IR" sz="2000" b="1" dirty="0">
                <a:solidFill>
                  <a:srgbClr val="FF0000"/>
                </a:solidFill>
                <a:cs typeface="B Mitra" pitchFamily="2" charset="-78"/>
              </a:rPr>
              <a:t>گذشته كه بتواند بالقوه باعث انتقال بيماري شده </a:t>
            </a:r>
            <a:r>
              <a:rPr lang="fa-IR" sz="2000" b="1" dirty="0" smtClean="0">
                <a:solidFill>
                  <a:srgbClr val="FF0000"/>
                </a:solidFill>
                <a:cs typeface="B Mitra" pitchFamily="2" charset="-78"/>
              </a:rPr>
              <a:t>باشد: </a:t>
            </a:r>
          </a:p>
          <a:p>
            <a:pPr marL="914400" lvl="1" indent="-514350" algn="just"/>
            <a:r>
              <a:rPr lang="fa-IR" sz="2000" dirty="0" smtClean="0">
                <a:cs typeface="B Mitra" pitchFamily="2" charset="-78"/>
              </a:rPr>
              <a:t>شامل </a:t>
            </a:r>
            <a:r>
              <a:rPr lang="fa-IR" sz="2000" dirty="0">
                <a:cs typeface="B Mitra" pitchFamily="2" charset="-78"/>
              </a:rPr>
              <a:t>تاريخچه مسافرت،‌ برخورد با حيوانات (با اشاره به نوع حيوان و نوع تماس با حيوان)، تماس با ساير بيماران عفونت حاد تنفسي(شامل برخورد در بيمارستان و مراكز درماني) و مصرف غذاي خام و يا نوشيدني دست </a:t>
            </a:r>
            <a:r>
              <a:rPr lang="fa-IR" sz="2000" dirty="0" smtClean="0">
                <a:cs typeface="B Mitra" pitchFamily="2" charset="-78"/>
              </a:rPr>
              <a:t>ساز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fa-IR" sz="2400" b="1" dirty="0" smtClean="0">
                <a:solidFill>
                  <a:srgbClr val="FF0000"/>
                </a:solidFill>
                <a:cs typeface="B Mitra" pitchFamily="2" charset="-78"/>
              </a:rPr>
              <a:t>بيماريابي </a:t>
            </a:r>
            <a:r>
              <a:rPr lang="fa-IR" sz="2400" b="1" dirty="0">
                <a:solidFill>
                  <a:srgbClr val="FF0000"/>
                </a:solidFill>
                <a:cs typeface="B Mitra" pitchFamily="2" charset="-78"/>
              </a:rPr>
              <a:t>در افراد تماس </a:t>
            </a:r>
            <a:r>
              <a:rPr lang="fa-IR" sz="2400" b="1" dirty="0" smtClean="0">
                <a:solidFill>
                  <a:srgbClr val="FF0000"/>
                </a:solidFill>
                <a:cs typeface="B Mitra" pitchFamily="2" charset="-78"/>
              </a:rPr>
              <a:t>يافته: </a:t>
            </a:r>
          </a:p>
          <a:p>
            <a:pPr marL="914400" lvl="1" indent="-514350" algn="just"/>
            <a:r>
              <a:rPr lang="fa-IR" sz="2000" dirty="0" smtClean="0">
                <a:cs typeface="B Mitra" pitchFamily="2" charset="-78"/>
              </a:rPr>
              <a:t>شامل </a:t>
            </a:r>
            <a:r>
              <a:rPr lang="fa-IR" sz="2000" dirty="0">
                <a:cs typeface="B Mitra" pitchFamily="2" charset="-78"/>
              </a:rPr>
              <a:t>افراد </a:t>
            </a:r>
            <a:r>
              <a:rPr lang="fa-IR" sz="2000" b="1" dirty="0">
                <a:cs typeface="B Mitra" pitchFamily="2" charset="-78"/>
              </a:rPr>
              <a:t>خانوار،‌</a:t>
            </a:r>
            <a:r>
              <a:rPr lang="fa-IR" sz="2000" dirty="0">
                <a:cs typeface="B Mitra" pitchFamily="2" charset="-78"/>
              </a:rPr>
              <a:t> </a:t>
            </a:r>
            <a:r>
              <a:rPr lang="fa-IR" sz="2000" b="1" dirty="0">
                <a:cs typeface="B Mitra" pitchFamily="2" charset="-78"/>
              </a:rPr>
              <a:t>همكاران</a:t>
            </a:r>
            <a:r>
              <a:rPr lang="fa-IR" sz="2000" dirty="0">
                <a:cs typeface="B Mitra" pitchFamily="2" charset="-78"/>
              </a:rPr>
              <a:t> (محل كار مشترك)،‌ همكلاسي هاي مدرسه و گروه هاي اجتماعي </a:t>
            </a:r>
            <a:r>
              <a:rPr lang="fa-IR" sz="2000" dirty="0" smtClean="0">
                <a:cs typeface="B Mitra" pitchFamily="2" charset="-78"/>
              </a:rPr>
              <a:t>ديگر: </a:t>
            </a:r>
            <a:r>
              <a:rPr lang="fa-IR" sz="2000" b="1" dirty="0" smtClean="0">
                <a:cs typeface="B Mitra" pitchFamily="2" charset="-78"/>
              </a:rPr>
              <a:t>با </a:t>
            </a:r>
            <a:r>
              <a:rPr lang="fa-IR" sz="2000" b="1" dirty="0">
                <a:cs typeface="B Mitra" pitchFamily="2" charset="-78"/>
              </a:rPr>
              <a:t>تست </a:t>
            </a:r>
            <a:r>
              <a:rPr lang="en-US" sz="2000" b="1" dirty="0">
                <a:cs typeface="B Mitra" pitchFamily="2" charset="-78"/>
              </a:rPr>
              <a:t>PCR</a:t>
            </a:r>
            <a:r>
              <a:rPr lang="fa-IR" sz="2000" b="1" dirty="0">
                <a:cs typeface="B Mitra" pitchFamily="2" charset="-78"/>
              </a:rPr>
              <a:t> </a:t>
            </a:r>
            <a:r>
              <a:rPr lang="fa-IR" sz="2000" b="1" dirty="0" smtClean="0">
                <a:cs typeface="B Mitra" pitchFamily="2" charset="-78"/>
              </a:rPr>
              <a:t>{</a:t>
            </a:r>
            <a:r>
              <a:rPr lang="fa-IR" sz="2000" dirty="0" smtClean="0">
                <a:cs typeface="B Mitra" pitchFamily="2" charset="-78"/>
              </a:rPr>
              <a:t>و </a:t>
            </a:r>
            <a:r>
              <a:rPr lang="fa-IR" sz="2000" dirty="0">
                <a:cs typeface="B Mitra" pitchFamily="2" charset="-78"/>
              </a:rPr>
              <a:t>سرولوژي (در فاز حاد و نقاهت بيماري</a:t>
            </a:r>
            <a:r>
              <a:rPr lang="fa-IR" sz="2000" dirty="0" smtClean="0">
                <a:cs typeface="B Mitra" pitchFamily="2" charset="-78"/>
              </a:rPr>
              <a:t>)} </a:t>
            </a:r>
            <a:r>
              <a:rPr lang="fa-IR" sz="2000" b="1" dirty="0">
                <a:cs typeface="B Mitra" pitchFamily="2" charset="-78"/>
              </a:rPr>
              <a:t>بررسي شوند</a:t>
            </a:r>
            <a:r>
              <a:rPr lang="fa-IR" sz="2000" dirty="0">
                <a:cs typeface="B Mitra" pitchFamily="2" charset="-78"/>
              </a:rPr>
              <a:t>. اطلاعات </a:t>
            </a:r>
            <a:r>
              <a:rPr lang="fa-IR" sz="2000" dirty="0" smtClean="0">
                <a:cs typeface="B Mitra" pitchFamily="2" charset="-78"/>
              </a:rPr>
              <a:t>سير </a:t>
            </a:r>
            <a:r>
              <a:rPr lang="fa-IR" sz="2000" dirty="0">
                <a:cs typeface="B Mitra" pitchFamily="2" charset="-78"/>
              </a:rPr>
              <a:t>باليني بيماري افراد تماس يافته نيز پرسيده </a:t>
            </a:r>
            <a:r>
              <a:rPr lang="fa-IR" sz="2000" dirty="0" smtClean="0">
                <a:cs typeface="B Mitra" pitchFamily="2" charset="-78"/>
              </a:rPr>
              <a:t>شود</a:t>
            </a:r>
            <a:endParaRPr lang="en-US" sz="2000" dirty="0">
              <a:cs typeface="B Mitra" pitchFamily="2" charset="-78"/>
            </a:endParaRPr>
          </a:p>
          <a:p>
            <a:pPr marL="514350" indent="-514350" algn="just">
              <a:buFont typeface="+mj-lt"/>
              <a:buAutoNum type="arabicPeriod"/>
            </a:pPr>
            <a:endParaRPr lang="fa-IR" sz="2400" dirty="0"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62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070C0"/>
                </a:solidFill>
                <a:cs typeface="B Titr" pitchFamily="2" charset="-78"/>
              </a:rPr>
              <a:t>بيماريابي در اطرافيان تماس يافته با مورد قطعي</a:t>
            </a:r>
            <a:endParaRPr lang="fa-IR" sz="3600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Mitra" pitchFamily="2" charset="-78"/>
              </a:rPr>
              <a:t>اگر كسي از اطرافيان در عرض 14 روز بعد از برخورد نزديك </a:t>
            </a:r>
            <a:r>
              <a:rPr lang="fa-IR" b="1" dirty="0" smtClean="0">
                <a:solidFill>
                  <a:srgbClr val="FF0000"/>
                </a:solidFill>
                <a:cs typeface="B Mitra" pitchFamily="2" charset="-78"/>
              </a:rPr>
              <a:t>علامتدار</a:t>
            </a:r>
            <a:r>
              <a:rPr lang="fa-IR" dirty="0" smtClean="0">
                <a:cs typeface="B Mitra" pitchFamily="2" charset="-78"/>
              </a:rPr>
              <a:t> شده است ضمن اطلاع به مركز بهداشت منطقه و تهيه نمونه هاي لازم (سواب تنفسي و سرم)، بايد در منزل ايزوله بماند و اگر نياز به بستري در بيمارستان دارد بستري گردد</a:t>
            </a:r>
          </a:p>
          <a:p>
            <a:pPr lvl="1">
              <a:buFont typeface="Wingdings" pitchFamily="2" charset="2"/>
              <a:buChar char="Ø"/>
            </a:pPr>
            <a:r>
              <a:rPr lang="fa-IR" dirty="0" smtClean="0">
                <a:cs typeface="B Mitra" pitchFamily="2" charset="-78"/>
              </a:rPr>
              <a:t>در ایزوله نگاه داشتن بیمار، تا 24 ساعت بعد از پایان علائم بیماری ادامه می یابد. </a:t>
            </a:r>
            <a:endParaRPr lang="fa-IR" dirty="0">
              <a:cs typeface="B Mitra" pitchFamily="2" charset="-78"/>
            </a:endParaRPr>
          </a:p>
          <a:p>
            <a:r>
              <a:rPr lang="fa-IR" dirty="0" smtClean="0">
                <a:cs typeface="B Mitra" pitchFamily="2" charset="-78"/>
              </a:rPr>
              <a:t>اگر در عرض 14 روز بعد از تماس </a:t>
            </a:r>
            <a:r>
              <a:rPr lang="fa-IR" b="1" dirty="0" smtClean="0">
                <a:solidFill>
                  <a:srgbClr val="FF0000"/>
                </a:solidFill>
                <a:cs typeface="B Mitra" pitchFamily="2" charset="-78"/>
              </a:rPr>
              <a:t>علامتدار نشد</a:t>
            </a:r>
            <a:r>
              <a:rPr lang="fa-IR" dirty="0" smtClean="0">
                <a:cs typeface="B Mitra" pitchFamily="2" charset="-78"/>
              </a:rPr>
              <a:t>، نام وي در ليست خطي تماس يافتگان ثبت گردد. 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63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اقدامات لازم جهت پيشگيري از ابتلا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cs typeface="B Mitra" pitchFamily="2" charset="-78"/>
              </a:rPr>
              <a:t>دستورالعمل كشوري </a:t>
            </a:r>
            <a:r>
              <a:rPr lang="fa-IR" b="1" dirty="0">
                <a:cs typeface="B Mitra" pitchFamily="2" charset="-78"/>
              </a:rPr>
              <a:t>اصول پیشگیرانه و کنترلی هنگام مراقبت از بیماران محتمل یا قطعی مبتلا به </a:t>
            </a:r>
            <a:r>
              <a:rPr lang="fa-IR" b="1" dirty="0" smtClean="0">
                <a:cs typeface="B Mitra" pitchFamily="2" charset="-78"/>
              </a:rPr>
              <a:t>کوروناویروس مطالعه شود.</a:t>
            </a:r>
            <a:endParaRPr lang="en-US" b="1" dirty="0">
              <a:cs typeface="B Mitra" pitchFamily="2" charset="-78"/>
            </a:endParaRPr>
          </a:p>
          <a:p>
            <a:r>
              <a:rPr lang="fa-IR" sz="2400" b="1" dirty="0" smtClean="0">
                <a:solidFill>
                  <a:srgbClr val="0070C0"/>
                </a:solidFill>
                <a:cs typeface="B Mitra" pitchFamily="2" charset="-78"/>
              </a:rPr>
              <a:t>كوروناويروس از راه </a:t>
            </a:r>
            <a:r>
              <a:rPr lang="fa-IR" sz="2400" b="1" dirty="0" smtClean="0">
                <a:solidFill>
                  <a:srgbClr val="00B050"/>
                </a:solidFill>
                <a:cs typeface="B Mitra" pitchFamily="2" charset="-78"/>
              </a:rPr>
              <a:t>قطرات تنفسي </a:t>
            </a:r>
            <a:r>
              <a:rPr lang="fa-IR" sz="2400" b="1" dirty="0" smtClean="0">
                <a:solidFill>
                  <a:srgbClr val="0070C0"/>
                </a:solidFill>
                <a:cs typeface="B Mitra" pitchFamily="2" charset="-78"/>
              </a:rPr>
              <a:t>درشت منتقل ميشود امّا اگراقداماتي كه ذرات ريز </a:t>
            </a:r>
            <a:r>
              <a:rPr lang="fa-IR" sz="2400" b="1" dirty="0" smtClean="0">
                <a:solidFill>
                  <a:srgbClr val="FF0000"/>
                </a:solidFill>
                <a:cs typeface="B Mitra" pitchFamily="2" charset="-78"/>
              </a:rPr>
              <a:t>آئروسول</a:t>
            </a:r>
            <a:r>
              <a:rPr lang="fa-IR" sz="2400" b="1" dirty="0" smtClean="0">
                <a:solidFill>
                  <a:srgbClr val="0070C0"/>
                </a:solidFill>
                <a:cs typeface="B Mitra" pitchFamily="2" charset="-78"/>
              </a:rPr>
              <a:t> توليد مي كند انجام شود بايد از </a:t>
            </a:r>
            <a:endParaRPr lang="en-US" sz="2400" b="1" dirty="0" smtClean="0">
              <a:solidFill>
                <a:srgbClr val="0070C0"/>
              </a:solidFill>
              <a:cs typeface="B Mitra" pitchFamily="2" charset="-78"/>
            </a:endParaRPr>
          </a:p>
          <a:p>
            <a:r>
              <a:rPr lang="fa-IR" sz="2400" b="1" dirty="0" smtClean="0">
                <a:solidFill>
                  <a:srgbClr val="0070C0"/>
                </a:solidFill>
                <a:cs typeface="B Mitra" pitchFamily="2" charset="-78"/>
              </a:rPr>
              <a:t>ماسك </a:t>
            </a:r>
            <a:r>
              <a:rPr lang="en-US" sz="2400" b="1" dirty="0" smtClean="0">
                <a:solidFill>
                  <a:srgbClr val="FF0000"/>
                </a:solidFill>
                <a:cs typeface="B Mitra" pitchFamily="2" charset="-78"/>
              </a:rPr>
              <a:t>FFP3</a:t>
            </a:r>
            <a:r>
              <a:rPr lang="fa-IR" sz="2400" b="1" dirty="0" smtClean="0">
                <a:solidFill>
                  <a:srgbClr val="0070C0"/>
                </a:solidFill>
                <a:cs typeface="B Mitra" pitchFamily="2" charset="-78"/>
              </a:rPr>
              <a:t> استفاده نمود.</a:t>
            </a:r>
          </a:p>
          <a:p>
            <a:r>
              <a:rPr lang="fa-IR" sz="2800" b="1" dirty="0" smtClean="0">
                <a:solidFill>
                  <a:srgbClr val="0070C0"/>
                </a:solidFill>
                <a:cs typeface="B Mitra" pitchFamily="2" charset="-78"/>
              </a:rPr>
              <a:t>از راه </a:t>
            </a:r>
            <a:r>
              <a:rPr lang="fa-IR" sz="2800" b="1" dirty="0" smtClean="0">
                <a:solidFill>
                  <a:srgbClr val="00B050"/>
                </a:solidFill>
                <a:cs typeface="B Mitra" pitchFamily="2" charset="-78"/>
              </a:rPr>
              <a:t>خون</a:t>
            </a:r>
            <a:r>
              <a:rPr lang="fa-IR" sz="2800" b="1" dirty="0" smtClean="0">
                <a:solidFill>
                  <a:srgbClr val="0070C0"/>
                </a:solidFill>
                <a:cs typeface="B Mitra" pitchFamily="2" charset="-78"/>
              </a:rPr>
              <a:t>، </a:t>
            </a:r>
            <a:r>
              <a:rPr lang="fa-IR" sz="2800" b="1" dirty="0" smtClean="0">
                <a:solidFill>
                  <a:srgbClr val="00B050"/>
                </a:solidFill>
                <a:cs typeface="B Mitra" pitchFamily="2" charset="-78"/>
              </a:rPr>
              <a:t>‌مدفوع</a:t>
            </a:r>
            <a:r>
              <a:rPr lang="fa-IR" sz="2800" b="1" dirty="0" smtClean="0">
                <a:solidFill>
                  <a:srgbClr val="0070C0"/>
                </a:solidFill>
                <a:cs typeface="B Mitra" pitchFamily="2" charset="-78"/>
              </a:rPr>
              <a:t>، </a:t>
            </a:r>
            <a:r>
              <a:rPr lang="fa-IR" sz="2800" b="1" dirty="0" smtClean="0">
                <a:solidFill>
                  <a:srgbClr val="00B050"/>
                </a:solidFill>
                <a:cs typeface="B Mitra" pitchFamily="2" charset="-78"/>
              </a:rPr>
              <a:t>ادرار</a:t>
            </a:r>
            <a:r>
              <a:rPr lang="fa-IR" sz="2800" b="1" dirty="0" smtClean="0">
                <a:solidFill>
                  <a:srgbClr val="0070C0"/>
                </a:solidFill>
                <a:cs typeface="B Mitra" pitchFamily="2" charset="-78"/>
              </a:rPr>
              <a:t> نيز منتقل مي شود. </a:t>
            </a:r>
            <a:endParaRPr lang="fa-IR" sz="2800" b="1" dirty="0">
              <a:solidFill>
                <a:srgbClr val="0070C0"/>
              </a:solidFill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64</a:t>
            </a:fld>
            <a:endParaRPr lang="fa-IR"/>
          </a:p>
        </p:txBody>
      </p:sp>
      <p:pic>
        <p:nvPicPr>
          <p:cNvPr id="2050" name="Picture 2" descr="C:\Users\AmirAli\Desktop\nse_B59_1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857628"/>
            <a:ext cx="2736304" cy="221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كوروناويروس\poor-washing-technique-label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4466014" cy="32849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اقدامات بهداشتي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65</a:t>
            </a:fld>
            <a:endParaRPr lang="fa-IR"/>
          </a:p>
        </p:txBody>
      </p:sp>
      <p:pic>
        <p:nvPicPr>
          <p:cNvPr id="3074" name="Picture 2" descr="K:\كوروناويروس\tumblr_inline_mi9n3k96lH1rxy8x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250648" cy="3501008"/>
          </a:xfrm>
          <a:prstGeom prst="rect">
            <a:avLst/>
          </a:prstGeom>
          <a:noFill/>
        </p:spPr>
      </p:pic>
      <p:pic>
        <p:nvPicPr>
          <p:cNvPr id="3075" name="Picture 3" descr="K:\كوروناويروس\چش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869160"/>
            <a:ext cx="1714500" cy="1333500"/>
          </a:xfrm>
          <a:prstGeom prst="roundRect">
            <a:avLst/>
          </a:prstGeom>
          <a:noFill/>
        </p:spPr>
      </p:pic>
      <p:pic>
        <p:nvPicPr>
          <p:cNvPr id="3076" name="Picture 4" descr="K:\كوروناويروس\image001.jpg"/>
          <p:cNvPicPr>
            <a:picLocks noChangeAspect="1" noChangeArrowheads="1"/>
          </p:cNvPicPr>
          <p:nvPr/>
        </p:nvPicPr>
        <p:blipFill>
          <a:blip r:embed="rId5" cstate="print"/>
          <a:srcRect l="9220" t="10049" r="9221" b="10049"/>
          <a:stretch>
            <a:fillRect/>
          </a:stretch>
        </p:blipFill>
        <p:spPr bwMode="auto">
          <a:xfrm>
            <a:off x="7308304" y="3140968"/>
            <a:ext cx="1656184" cy="1656184"/>
          </a:xfrm>
          <a:prstGeom prst="rect">
            <a:avLst/>
          </a:prstGeom>
          <a:noFill/>
        </p:spPr>
      </p:pic>
      <p:pic>
        <p:nvPicPr>
          <p:cNvPr id="3077" name="Picture 5" descr="K:\كوروناويروس\image008.jpg"/>
          <p:cNvPicPr>
            <a:picLocks noChangeAspect="1" noChangeArrowheads="1"/>
          </p:cNvPicPr>
          <p:nvPr/>
        </p:nvPicPr>
        <p:blipFill>
          <a:blip r:embed="rId6" cstate="print"/>
          <a:srcRect l="6321" t="9886" r="6321" b="9886"/>
          <a:stretch>
            <a:fillRect/>
          </a:stretch>
        </p:blipFill>
        <p:spPr bwMode="auto">
          <a:xfrm>
            <a:off x="2699792" y="1844824"/>
            <a:ext cx="1656184" cy="1656184"/>
          </a:xfrm>
          <a:prstGeom prst="rect">
            <a:avLst/>
          </a:prstGeom>
          <a:noFill/>
        </p:spPr>
      </p:pic>
      <p:pic>
        <p:nvPicPr>
          <p:cNvPr id="3079" name="Picture 7" descr="K:\كوروناويروس\چشم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628800"/>
            <a:ext cx="1800200" cy="1200133"/>
          </a:xfrm>
          <a:prstGeom prst="roundRect">
            <a:avLst/>
          </a:prstGeom>
          <a:noFill/>
        </p:spPr>
      </p:pic>
      <p:pic>
        <p:nvPicPr>
          <p:cNvPr id="3080" name="Picture 8" descr="K:\كوروناويروس\surgical-mask-flu-pu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188640"/>
            <a:ext cx="1475632" cy="1556792"/>
          </a:xfrm>
          <a:prstGeom prst="rect">
            <a:avLst/>
          </a:prstGeom>
          <a:noFill/>
        </p:spPr>
      </p:pic>
      <p:sp>
        <p:nvSpPr>
          <p:cNvPr id="12" name="Left Brace 11"/>
          <p:cNvSpPr/>
          <p:nvPr/>
        </p:nvSpPr>
        <p:spPr>
          <a:xfrm>
            <a:off x="6372200" y="1628800"/>
            <a:ext cx="576064" cy="468052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TextBox 12"/>
          <p:cNvSpPr txBox="1"/>
          <p:nvPr/>
        </p:nvSpPr>
        <p:spPr>
          <a:xfrm>
            <a:off x="5868144" y="1412776"/>
            <a:ext cx="510778" cy="522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rtlCol="1">
            <a:spAutoFit/>
          </a:bodyPr>
          <a:lstStyle/>
          <a:p>
            <a:r>
              <a:rPr lang="fa-IR" b="1" dirty="0" smtClean="0">
                <a:latin typeface="F_Mitra" pitchFamily="2" charset="2"/>
                <a:cs typeface="B Mitra" pitchFamily="2" charset="-78"/>
              </a:rPr>
              <a:t>اقدامات غيربهداشتي كه ممكن است باعث انتقال ببماري گردد</a:t>
            </a:r>
            <a:endParaRPr lang="fa-IR" b="1" dirty="0">
              <a:latin typeface="F_Mitra" pitchFamily="2" charset="2"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نكات بهداشتي هنگام بستري بيمار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b="1" dirty="0" smtClean="0">
                <a:cs typeface="B Mitra" pitchFamily="2" charset="-78"/>
              </a:rPr>
              <a:t>ترجيحا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fa-IR" dirty="0" smtClean="0"/>
              <a:t>بیماران قطعی یا محتمل </a:t>
            </a:r>
            <a:r>
              <a:rPr lang="fa-IR" dirty="0" smtClean="0">
                <a:cs typeface="B Mitra" pitchFamily="2" charset="-78"/>
              </a:rPr>
              <a:t>در اتاق </a:t>
            </a:r>
            <a:r>
              <a:rPr lang="fa-IR" b="1" dirty="0" smtClean="0">
                <a:cs typeface="B Mitra" pitchFamily="2" charset="-78"/>
              </a:rPr>
              <a:t>ايزوله تنفسي فشار منفي </a:t>
            </a:r>
            <a:r>
              <a:rPr lang="fa-IR" dirty="0" smtClean="0">
                <a:cs typeface="B Mitra" pitchFamily="2" charset="-78"/>
              </a:rPr>
              <a:t>بستري گردد.</a:t>
            </a:r>
          </a:p>
          <a:p>
            <a:pPr lvl="1"/>
            <a:r>
              <a:rPr lang="fa-IR" dirty="0" smtClean="0"/>
              <a:t>در غير اينصورت در </a:t>
            </a:r>
            <a:r>
              <a:rPr lang="fa-IR" dirty="0"/>
              <a:t>اتاق </a:t>
            </a:r>
            <a:r>
              <a:rPr lang="fa-IR" b="1" u="sng" dirty="0">
                <a:solidFill>
                  <a:srgbClr val="FF0000"/>
                </a:solidFill>
              </a:rPr>
              <a:t>انفرادی</a:t>
            </a:r>
            <a:r>
              <a:rPr lang="fa-IR" u="sng" dirty="0"/>
              <a:t> با تهویه </a:t>
            </a:r>
            <a:r>
              <a:rPr lang="fa-IR" b="1" u="sng" dirty="0"/>
              <a:t>کافی</a:t>
            </a:r>
            <a:r>
              <a:rPr lang="fa-IR" u="sng" dirty="0"/>
              <a:t> </a:t>
            </a:r>
            <a:r>
              <a:rPr lang="fa-IR" dirty="0"/>
              <a:t> </a:t>
            </a:r>
            <a:r>
              <a:rPr lang="fa-IR" dirty="0" smtClean="0"/>
              <a:t>تحت </a:t>
            </a:r>
            <a:r>
              <a:rPr lang="fa-IR" dirty="0"/>
              <a:t>درمان قرار گیرند</a:t>
            </a:r>
            <a:r>
              <a:rPr lang="fa-IR" dirty="0" smtClean="0"/>
              <a:t>.</a:t>
            </a:r>
          </a:p>
          <a:p>
            <a:pPr lvl="1"/>
            <a:r>
              <a:rPr lang="fa-IR" dirty="0"/>
              <a:t>وقتی اتاق انفرادی برای بستری بیمار وجود ندارد باید بین تخت او و سایر بیماران </a:t>
            </a:r>
            <a:r>
              <a:rPr lang="fa-IR" b="1" dirty="0"/>
              <a:t>حداقل یک متر فاصله </a:t>
            </a:r>
            <a:r>
              <a:rPr lang="fa-IR" dirty="0"/>
              <a:t>باشد</a:t>
            </a:r>
            <a:r>
              <a:rPr lang="fa-IR" dirty="0" smtClean="0"/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fa-IR" dirty="0" smtClean="0">
                <a:solidFill>
                  <a:srgbClr val="FF0000"/>
                </a:solidFill>
                <a:cs typeface="B Mitra" pitchFamily="2" charset="-78"/>
              </a:rPr>
              <a:t>توجه</a:t>
            </a:r>
            <a:r>
              <a:rPr lang="fa-IR" dirty="0" smtClean="0">
                <a:cs typeface="B Mitra" pitchFamily="2" charset="-78"/>
              </a:rPr>
              <a:t>:‌ از اتاق ايزوله فشار </a:t>
            </a:r>
            <a:r>
              <a:rPr lang="fa-IR" b="1" dirty="0" smtClean="0">
                <a:solidFill>
                  <a:srgbClr val="FF0000"/>
                </a:solidFill>
                <a:cs typeface="B Mitra" pitchFamily="2" charset="-78"/>
              </a:rPr>
              <a:t>مثبت استفاده نشود</a:t>
            </a:r>
            <a:r>
              <a:rPr lang="fa-IR" dirty="0" smtClean="0">
                <a:cs typeface="B Mitra" pitchFamily="2" charset="-78"/>
              </a:rPr>
              <a:t>. </a:t>
            </a:r>
          </a:p>
          <a:p>
            <a:pPr lvl="0">
              <a:buFont typeface="Wingdings" pitchFamily="2" charset="2"/>
              <a:buChar char="Ø"/>
            </a:pPr>
            <a:r>
              <a:rPr lang="fa-IR" dirty="0" smtClean="0">
                <a:cs typeface="B Mitra" pitchFamily="2" charset="-78"/>
              </a:rPr>
              <a:t>اعضای تیم بهداشتی درمانی باید از لمس چشم، بینی و دهان خود با دست بدون دستکش یا دستکش آلوده (یا احتمالاً آلوده) خودداری کنند.</a:t>
            </a:r>
          </a:p>
          <a:p>
            <a:pPr lvl="0">
              <a:buFont typeface="Wingdings" pitchFamily="2" charset="2"/>
              <a:buChar char="Ø"/>
            </a:pPr>
            <a:r>
              <a:rPr lang="fa-IR" dirty="0" smtClean="0">
                <a:cs typeface="B Mitra" pitchFamily="2" charset="-78"/>
              </a:rPr>
              <a:t>بطور كلي ماسك ان95 در شرايطي لازم مي شود كه آئروسول توليد شود.</a:t>
            </a:r>
          </a:p>
          <a:p>
            <a:pPr>
              <a:buFont typeface="Wingdings" pitchFamily="2" charset="2"/>
              <a:buChar char="Ø"/>
            </a:pPr>
            <a:endParaRPr lang="en-US" dirty="0">
              <a:cs typeface="B Mitra" pitchFamily="2" charset="-78"/>
            </a:endParaRPr>
          </a:p>
          <a:p>
            <a:pPr lvl="0"/>
            <a:endParaRPr lang="en-US" dirty="0">
              <a:cs typeface="B Mitra" pitchFamily="2" charset="-78"/>
            </a:endParaRPr>
          </a:p>
          <a:p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66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اقداماتي كه آئروسول توليد مي كند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fa-IR" dirty="0" smtClean="0">
                <a:cs typeface="B Mitra" pitchFamily="2" charset="-78"/>
              </a:rPr>
              <a:t>مانند:‌ برونكوسكوپي، انتوبه و اكستوبه نمودن، تهيه خلط القائي، تهويه بافشار مثبت ، ساكشن ترشحات راه هوايي</a:t>
            </a:r>
          </a:p>
          <a:p>
            <a:r>
              <a:rPr lang="fa-IR" dirty="0" smtClean="0">
                <a:cs typeface="B Mitra" pitchFamily="2" charset="-78"/>
              </a:rPr>
              <a:t>اگر در اتاقي پروسيجرهاي فوق انجام شود، </a:t>
            </a:r>
            <a:r>
              <a:rPr lang="fa-IR" b="1" dirty="0" smtClean="0">
                <a:solidFill>
                  <a:srgbClr val="0070C0"/>
                </a:solidFill>
                <a:cs typeface="B Mitra" pitchFamily="2" charset="-78"/>
              </a:rPr>
              <a:t>بايد 20 دقيقه خالي </a:t>
            </a:r>
            <a:r>
              <a:rPr lang="fa-IR" dirty="0" smtClean="0">
                <a:cs typeface="B Mitra" pitchFamily="2" charset="-78"/>
              </a:rPr>
              <a:t>از پروسيجر بگذرد و سپس تميز شود تا بتوان مجدداً استفاده نمود. </a:t>
            </a:r>
          </a:p>
          <a:p>
            <a:pPr lvl="1"/>
            <a:r>
              <a:rPr lang="fa-IR" dirty="0" smtClean="0">
                <a:cs typeface="B Mitra" pitchFamily="2" charset="-78"/>
              </a:rPr>
              <a:t>با توجه به استفاده از فن هايي كه 12 بار دردقيقه هواي اتاق را عوض ميكنند  تقريبا 20 دقيقه نياز است تا ميزان ذرات ريز معلق به كمتر از 1% وضع اول برسند.</a:t>
            </a:r>
          </a:p>
          <a:p>
            <a:r>
              <a:rPr lang="fa-IR" dirty="0" smtClean="0">
                <a:cs typeface="B Mitra" pitchFamily="2" charset="-78"/>
              </a:rPr>
              <a:t>كوروناويروس با اغلب ضدعفوني كننده ها از بين مي رود.</a:t>
            </a:r>
          </a:p>
          <a:p>
            <a:r>
              <a:rPr lang="fa-IR" dirty="0" smtClean="0">
                <a:cs typeface="B Mitra" pitchFamily="2" charset="-78"/>
              </a:rPr>
              <a:t>ونتيلاتور ها فيلتر قوي داشته باشند و مدارشان تا ممكن است قطع نشود</a:t>
            </a:r>
          </a:p>
          <a:p>
            <a:r>
              <a:rPr lang="fa-IR" dirty="0" smtClean="0">
                <a:cs typeface="B Mitra" pitchFamily="2" charset="-78"/>
              </a:rPr>
              <a:t>براي ساكشن از سيستم بسته استفاده شود. </a:t>
            </a:r>
          </a:p>
          <a:p>
            <a:r>
              <a:rPr lang="fa-IR" dirty="0" smtClean="0">
                <a:cs typeface="B Mitra" pitchFamily="2" charset="-78"/>
              </a:rPr>
              <a:t>از دستگاه بخور بهتر است استفاده نشود. </a:t>
            </a:r>
          </a:p>
          <a:p>
            <a:r>
              <a:rPr lang="fa-IR" dirty="0" smtClean="0">
                <a:cs typeface="B Mitra" pitchFamily="2" charset="-78"/>
              </a:rPr>
              <a:t>در صورت نياز به عمل جراحي بايد دستگاه بيهوشي فيلتر ضدويروس 99.99% داشته باشد</a:t>
            </a:r>
          </a:p>
          <a:p>
            <a:pPr lvl="1"/>
            <a:endParaRPr lang="fa-IR" dirty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67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0070C0"/>
                </a:solidFill>
                <a:cs typeface="B Titr" pitchFamily="2" charset="-78"/>
              </a:rPr>
              <a:t>هنگام مراقبت از بيماران </a:t>
            </a:r>
            <a:endParaRPr lang="fa-IR" sz="3200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a-IR" dirty="0">
                <a:cs typeface="B Mitra" pitchFamily="2" charset="-78"/>
              </a:rPr>
              <a:t>تعداد پرسنل بهداشتی درمانی، اعضا خانواده و ملاقات کنندگان را محدود نمایید</a:t>
            </a:r>
            <a:r>
              <a:rPr lang="fa-IR" dirty="0" smtClean="0">
                <a:cs typeface="B Mitra" pitchFamily="2" charset="-78"/>
              </a:rPr>
              <a:t>.</a:t>
            </a:r>
          </a:p>
          <a:p>
            <a:r>
              <a:rPr lang="fa-IR" dirty="0">
                <a:cs typeface="B Mitra" pitchFamily="2" charset="-78"/>
              </a:rPr>
              <a:t>در شرایطی که مراقبت از بیمار تا حدود زیادی بر عهده همراهان بیمار قرار دارد، باید سطح آموزش را بالاتر برد</a:t>
            </a:r>
            <a:r>
              <a:rPr lang="fa-IR" dirty="0" smtClean="0">
                <a:cs typeface="B Mitra" pitchFamily="2" charset="-78"/>
              </a:rPr>
              <a:t>.</a:t>
            </a:r>
          </a:p>
          <a:p>
            <a:r>
              <a:rPr lang="fa-IR" dirty="0" smtClean="0">
                <a:cs typeface="B Mitra" pitchFamily="2" charset="-78"/>
              </a:rPr>
              <a:t>بيمار، بدون دلايل پزشكي ضروري، از اتاق خارج نشود و در اين شرايط بيمار از </a:t>
            </a:r>
            <a:r>
              <a:rPr lang="fa-IR" b="1" dirty="0" smtClean="0">
                <a:cs typeface="B Mitra" pitchFamily="2" charset="-78"/>
              </a:rPr>
              <a:t>ماسك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fa-IR" b="1" dirty="0" smtClean="0">
                <a:cs typeface="B Mitra" pitchFamily="2" charset="-78"/>
              </a:rPr>
              <a:t>جراحي</a:t>
            </a:r>
            <a:r>
              <a:rPr lang="fa-IR" dirty="0" smtClean="0">
                <a:cs typeface="B Mitra" pitchFamily="2" charset="-78"/>
              </a:rPr>
              <a:t> استفاده نمايد و در حداقل زمان جابجايي انجام گيرد.</a:t>
            </a:r>
          </a:p>
          <a:p>
            <a:r>
              <a:rPr lang="fa-IR" dirty="0" smtClean="0">
                <a:cs typeface="B Mitra" pitchFamily="2" charset="-78"/>
              </a:rPr>
              <a:t>برگه اي </a:t>
            </a:r>
            <a:r>
              <a:rPr lang="fa-IR" b="1" dirty="0" smtClean="0">
                <a:cs typeface="B Mitra" pitchFamily="2" charset="-78"/>
              </a:rPr>
              <a:t>بر روي درب</a:t>
            </a:r>
            <a:r>
              <a:rPr lang="fa-IR" dirty="0" smtClean="0">
                <a:cs typeface="B Mitra" pitchFamily="2" charset="-78"/>
              </a:rPr>
              <a:t>قرار گيرد كه هر كدام از پرسنل كه قصد ورود به اتاق را دارد نام خود را ثبت نمايد. </a:t>
            </a:r>
          </a:p>
          <a:p>
            <a:pPr lvl="0"/>
            <a:endParaRPr lang="en-US" dirty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68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070C0"/>
                </a:solidFill>
                <a:cs typeface="B Titr" pitchFamily="2" charset="-78"/>
              </a:rPr>
              <a:t>احتياطات استاندارد </a:t>
            </a:r>
            <a:endParaRPr lang="fa-IR" sz="3600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وقتی در تماس نزدیک بابیمار قرار دارند (فاصله کمتراز یک متر) یا هنگام ورود به اتاق بیمار (مورد قطعی یا مشکوک</a:t>
            </a:r>
            <a:r>
              <a:rPr lang="fa-IR" b="1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):</a:t>
            </a:r>
          </a:p>
          <a:p>
            <a:pPr marL="971550" lvl="1" indent="-514350">
              <a:buFont typeface="+mj-lt"/>
              <a:buAutoNum type="arabicPeriod"/>
            </a:pP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از ماسک مناسب استفاده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نمایند (ترجيحاً 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FFP3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).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از عینک یا محافظ </a:t>
            </a:r>
            <a:r>
              <a:rPr lang="fa-IR" u="sng" dirty="0">
                <a:latin typeface="Adobe Arabic" panose="02040503050201020203" pitchFamily="18" charset="-78"/>
                <a:cs typeface="Adobe Arabic" panose="02040503050201020203" pitchFamily="18" charset="-78"/>
              </a:rPr>
              <a:t>صورت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 استفاده نمایند.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گان بلند، تمیز، غیراستریل و دستکش (برخی اقدامات پزشکی نیاز به دستکش استریل دارند) بپوشند.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قبل و بعد از تماس با بیمار و محیط و وسایل اطراف او </a:t>
            </a:r>
            <a:r>
              <a:rPr lang="fa-IR" u="sng" dirty="0">
                <a:latin typeface="Adobe Arabic" panose="02040503050201020203" pitchFamily="18" charset="-78"/>
                <a:cs typeface="Adobe Arabic" panose="02040503050201020203" pitchFamily="18" charset="-78"/>
              </a:rPr>
              <a:t>دست هایشان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را بشویند. </a:t>
            </a:r>
            <a:endParaRPr lang="fa-IR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lvl="1"/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69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6241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a-IR" sz="5400" b="1" dirty="0" smtClean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كوروناويروس </a:t>
            </a:r>
            <a:r>
              <a:rPr lang="en-US" sz="5400" b="1" dirty="0" smtClean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MERS</a:t>
            </a:r>
            <a:endParaRPr lang="fa-IR" sz="5400" b="1" dirty="0">
              <a:solidFill>
                <a:srgbClr val="0070C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6027" y="1022302"/>
            <a:ext cx="623714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Middle East respiratory syndrome</a:t>
            </a:r>
            <a:endParaRPr lang="fa-IR" sz="3200" b="1" dirty="0" smtClean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just"/>
            <a:r>
              <a:rPr lang="fa-IR" sz="32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در </a:t>
            </a:r>
            <a:r>
              <a:rPr lang="fa-IR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بهار ، 1391 تعدادي پزشك و پرستار </a:t>
            </a:r>
            <a:r>
              <a:rPr lang="fa-IR" sz="3200" b="1" dirty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اُردني</a:t>
            </a:r>
            <a:r>
              <a:rPr lang="fa-IR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 به بيماري مرموزي مبتلا شدند و 2 نفر از ايشان </a:t>
            </a:r>
            <a:r>
              <a:rPr lang="fa-IR" sz="3200" b="1" dirty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فوت </a:t>
            </a:r>
            <a:r>
              <a:rPr lang="fa-IR" sz="3200" b="1" dirty="0" smtClean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شدند</a:t>
            </a:r>
            <a:r>
              <a:rPr lang="fa-IR" sz="32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endParaRPr lang="en-US" sz="32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just"/>
            <a:r>
              <a:rPr lang="fa-IR" sz="32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در تابستان </a:t>
            </a:r>
            <a:r>
              <a:rPr lang="fa-IR" sz="3200" b="1" dirty="0" smtClean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1391</a:t>
            </a:r>
            <a:r>
              <a:rPr lang="fa-IR" sz="32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، </a:t>
            </a:r>
            <a:r>
              <a:rPr lang="fa-IR" sz="3200" b="1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یک پزشک عربستانی، </a:t>
            </a:r>
            <a:r>
              <a:rPr lang="fa-IR" sz="32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نمونه ترشحات تنفسی بیمارش را که فوت شده بود به </a:t>
            </a:r>
            <a:r>
              <a:rPr lang="fa-I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هلند</a:t>
            </a: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32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ارسال نمود تا علت مرگ عجیب آن بیمار را روشن نماید</a:t>
            </a:r>
            <a:r>
              <a:rPr lang="en-US" sz="32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r>
              <a:rPr lang="fa-IR" sz="32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در </a:t>
            </a:r>
            <a:r>
              <a:rPr lang="en-US" sz="32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24 </a:t>
            </a:r>
            <a:r>
              <a:rPr lang="fa-IR" sz="32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سپتامبر </a:t>
            </a:r>
            <a:r>
              <a:rPr lang="fa-IR" sz="32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2012</a:t>
            </a:r>
            <a:r>
              <a:rPr lang="fa-IR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 ویروسی كشف شد در ابتدا</a:t>
            </a:r>
            <a:r>
              <a:rPr lang="en-US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EMC</a:t>
            </a:r>
            <a:r>
              <a:rPr lang="en-US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 (به نام مرکز هلندی کاشف) و سپس </a:t>
            </a:r>
            <a:r>
              <a:rPr lang="fa-IR" sz="3200" b="1" dirty="0">
                <a:solidFill>
                  <a:schemeClr val="accent4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کوروناویروس جدید </a:t>
            </a:r>
            <a:r>
              <a:rPr lang="fa-IR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نام گرفته بود، بعد از جلسات متعدد دارای نام جدیدی شد که به معنای ویروس عامل سندرم تنفسی کشنده خاور میانه می باشد:</a:t>
            </a:r>
            <a:r>
              <a:rPr lang="fa-IR" sz="32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MERS-</a:t>
            </a:r>
            <a:r>
              <a:rPr lang="en-US" sz="3200" b="1" dirty="0" err="1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CoV</a:t>
            </a:r>
            <a:endParaRPr lang="en-US" sz="3200" b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7</a:t>
            </a:fld>
            <a:endParaRPr lang="fa-IR"/>
          </a:p>
        </p:txBody>
      </p:sp>
      <p:pic>
        <p:nvPicPr>
          <p:cNvPr id="11" name="Picture 3" descr="K:\كوروناويروس\camel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97152"/>
            <a:ext cx="2058582" cy="1152128"/>
          </a:xfrm>
          <a:prstGeom prst="roundRect">
            <a:avLst/>
          </a:prstGeom>
          <a:noFill/>
        </p:spPr>
      </p:pic>
      <p:pic>
        <p:nvPicPr>
          <p:cNvPr id="12" name="Picture 11" descr="bat-617x416.jpg"/>
          <p:cNvPicPr>
            <a:picLocks noChangeAspect="1"/>
          </p:cNvPicPr>
          <p:nvPr/>
        </p:nvPicPr>
        <p:blipFill>
          <a:blip r:embed="rId3" cstate="print"/>
          <a:srcRect l="35297" t="933" r="5890" b="30010"/>
          <a:stretch>
            <a:fillRect/>
          </a:stretch>
        </p:blipFill>
        <p:spPr>
          <a:xfrm>
            <a:off x="251520" y="1412776"/>
            <a:ext cx="1910107" cy="1512168"/>
          </a:xfrm>
          <a:prstGeom prst="round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827584" y="3068960"/>
            <a:ext cx="360040" cy="165618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4" name="Picture 1" descr="K:\كوروناويروس\SARS1.jpgd69ecf59-0715-4d29-b6a2-3ab27c281920Lar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573016"/>
            <a:ext cx="720080" cy="72008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81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Mitra" pitchFamily="2" charset="-78"/>
              </a:rPr>
              <a:t>تا زمانی که ازنظر پزشکی لازم نباشد باید از بیرون آوردن بیمار از اتاق (مکان) ایزوله خودداری گردد. بهتر است از ابزار تشخیصی قابل حمل (مانند دستگاه </a:t>
            </a:r>
            <a:r>
              <a:rPr lang="fa-IR" dirty="0" smtClean="0">
                <a:cs typeface="B Mitra" pitchFamily="2" charset="-78"/>
              </a:rPr>
              <a:t>رادیولوژی </a:t>
            </a:r>
            <a:r>
              <a:rPr lang="en-US" dirty="0">
                <a:cs typeface="B Mitra" pitchFamily="2" charset="-78"/>
              </a:rPr>
              <a:t>portable</a:t>
            </a:r>
            <a:r>
              <a:rPr lang="fa-IR" dirty="0">
                <a:cs typeface="B Mitra" pitchFamily="2" charset="-78"/>
              </a:rPr>
              <a:t>) استفاده گردد. </a:t>
            </a:r>
            <a:endParaRPr lang="fa-IR" dirty="0" smtClean="0">
              <a:cs typeface="B Mitra" pitchFamily="2" charset="-78"/>
            </a:endParaRPr>
          </a:p>
          <a:p>
            <a:pPr lvl="0"/>
            <a:r>
              <a:rPr lang="fa-IR" dirty="0" smtClean="0">
                <a:cs typeface="B Mitra" pitchFamily="2" charset="-78"/>
              </a:rPr>
              <a:t>تمام </a:t>
            </a:r>
            <a:r>
              <a:rPr lang="fa-IR" dirty="0">
                <a:cs typeface="B Mitra" pitchFamily="2" charset="-78"/>
              </a:rPr>
              <a:t>سطوحی که بیمار با آنها تماس داشته است (مانند تخت و ...) باید تمیز و ضد عفونی گردد</a:t>
            </a:r>
            <a:r>
              <a:rPr lang="fa-IR" dirty="0" smtClean="0">
                <a:cs typeface="B Mitra" pitchFamily="2" charset="-78"/>
              </a:rPr>
              <a:t>.</a:t>
            </a:r>
          </a:p>
          <a:p>
            <a:pPr lvl="0"/>
            <a:r>
              <a:rPr lang="fa-IR" dirty="0">
                <a:cs typeface="B Mitra" pitchFamily="2" charset="-78"/>
              </a:rPr>
              <a:t>در ایزوله نگاه داشتن بیمار، تا 24 ساعت بعد از پایان علائم بیماری ادامه می یابد. </a:t>
            </a:r>
            <a:endParaRPr lang="en-US" dirty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نكات بهداشتي در تماس با بيمار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70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بهداشت در اتاق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Mitra" pitchFamily="2" charset="-78"/>
              </a:rPr>
              <a:t>انگشتر و حلقه در دست پرسنل نباشد</a:t>
            </a:r>
          </a:p>
          <a:p>
            <a:r>
              <a:rPr lang="fa-IR" dirty="0" smtClean="0">
                <a:cs typeface="B Mitra" pitchFamily="2" charset="-78"/>
              </a:rPr>
              <a:t>شستشو با آب و صابون و يا محلول بر پايه الكل كفايت مي كند.</a:t>
            </a:r>
          </a:p>
          <a:p>
            <a:r>
              <a:rPr lang="fa-IR" dirty="0" smtClean="0">
                <a:cs typeface="B Mitra" pitchFamily="2" charset="-78"/>
              </a:rPr>
              <a:t>اتاق روزانه ضدعفوني شود، و اتاق ايزوله بايد بعد از بقيه بخش پاكسازي شود. </a:t>
            </a:r>
          </a:p>
          <a:p>
            <a:r>
              <a:rPr lang="fa-IR" dirty="0" smtClean="0">
                <a:cs typeface="B Mitra" pitchFamily="2" charset="-78"/>
              </a:rPr>
              <a:t>مواد عفوني آلوده بايد طبق دستورالعمل دفع مواد عفوني جمع آوري و حمل و نقل شوند. </a:t>
            </a:r>
          </a:p>
          <a:p>
            <a:r>
              <a:rPr lang="fa-IR" dirty="0" smtClean="0">
                <a:cs typeface="B Mitra" pitchFamily="2" charset="-78"/>
              </a:rPr>
              <a:t>دفع صحيح مدفوع و ادرار </a:t>
            </a:r>
          </a:p>
          <a:p>
            <a:endParaRPr lang="fa-IR" dirty="0" smtClean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71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1124744"/>
            <a:ext cx="4402832" cy="2079104"/>
          </a:xfrm>
        </p:spPr>
        <p:txBody>
          <a:bodyPr>
            <a:normAutofit fontScale="90000"/>
          </a:bodyPr>
          <a:lstStyle/>
          <a:p>
            <a:r>
              <a:rPr lang="fa-IR" sz="6600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با تشكر از صبر و حوصله شما</a:t>
            </a:r>
            <a:endParaRPr lang="fa-IR" sz="6600" b="1" dirty="0">
              <a:solidFill>
                <a:schemeClr val="bg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72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r"/>
            <a:r>
              <a:rPr lang="fa-IR" sz="6000" b="1" dirty="0" smtClean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كوروناويروس </a:t>
            </a:r>
            <a:r>
              <a:rPr lang="en-US" sz="60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2019-nCoV</a:t>
            </a:r>
            <a:endParaRPr lang="en-US" sz="6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56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31 ماه دسامبر 2019 </a:t>
            </a:r>
            <a:r>
              <a:rPr lang="fa-IR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میلادی (1398)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خوشه ای از موارد عفونت شدید تنفسی در شهر ووهان 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Wuhan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استان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هوبای 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کشور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چین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گزارش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شد. </a:t>
            </a:r>
            <a:endParaRPr lang="fa-IR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در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ابتدا بر اساس مشاهدات اینگونه به نظر می رسید که برخی از بیماران تاریخچه حضور یا کار در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بازار عمده </a:t>
            </a:r>
            <a:r>
              <a:rPr lang="fa-IR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فروش</a:t>
            </a:r>
            <a:r>
              <a:rPr lang="en-US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ماهی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غذاهای دریایی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را دارند. </a:t>
            </a:r>
            <a:endParaRPr lang="fa-IR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بازار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مذکور بلافاصله در روز </a:t>
            </a:r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اول ژانویه 2020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 تعطیل شد و اقدامات سلامت محیط و گندزدایی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در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آنجا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به طور کامل به انجام رسید.  </a:t>
            </a:r>
            <a:endParaRPr lang="en-US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چند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روز بعد پس از رد تشخیص آنفلوانزا فصلی، آنفلوانزا پرندگان،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آدنو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ویروس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، کوروناویروس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سارس،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کوروناویروس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مرس و سایر عوامل بیماریزای دیگر مشخص شد، در 9 ژانویه 2020 ویروسی به عنوان عامل بیماری در 15 نفر از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59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بیمار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بستری اعلام شد که باعث نگرانی زیادی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شد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8</a:t>
            </a:fld>
            <a:endParaRPr lang="fa-IR"/>
          </a:p>
        </p:txBody>
      </p:sp>
      <p:pic>
        <p:nvPicPr>
          <p:cNvPr id="5" name="Picture 4" descr="http://upload.wikimedia.org/wikipedia/commons/thumb/7/73/Coronavirus_virion.jpg/220px-Coronavirus_vir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759"/>
            <a:ext cx="1653447" cy="1322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8802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كوروناويروس </a:t>
            </a:r>
            <a:r>
              <a:rPr lang="en-US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2019-nCoV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853136"/>
          </a:xfrm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70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% قرابت ژنتیکی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با سارس دارد و در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زیرگونه </a:t>
            </a:r>
            <a:r>
              <a:rPr lang="en-US" dirty="0" err="1" smtClean="0">
                <a:latin typeface="Adobe Arabic" panose="02040503050201020203" pitchFamily="18" charset="-78"/>
                <a:cs typeface="Adobe Arabic" panose="02040503050201020203" pitchFamily="18" charset="-78"/>
              </a:rPr>
              <a:t>Sarbecovirus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قرار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دارد. </a:t>
            </a:r>
            <a:endParaRPr lang="fa-IR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در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حال حاضر این ویروس را به اختصار </a:t>
            </a:r>
            <a:r>
              <a:rPr lang="en-US" dirty="0">
                <a:latin typeface="Adobe Arabic" panose="02040503050201020203" pitchFamily="18" charset="-78"/>
                <a:cs typeface="Adobe Arabic" panose="02040503050201020203" pitchFamily="18" charset="-78"/>
              </a:rPr>
              <a:t>nCoV-2019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گذاری موقت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نموده اند تا اطلاعات بیشتر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به دست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بیاید. </a:t>
            </a:r>
            <a:endParaRPr lang="fa-IR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در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11 ژانویه 2020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اولین مورد فوت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ناشی از این ویروس در چین گزارش گردید 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</a:p>
          <a:p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گزارش موارد مثبت نیز از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کشورهای دیگر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مانند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تایلند، ژاپن، کره جنوبی و آمریکا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تا 20 ژآنویه 2020 و </a:t>
            </a:r>
            <a:r>
              <a:rPr lang="fa-IR" b="1" dirty="0">
                <a:solidFill>
                  <a:srgbClr val="0000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انتقال فرد به فرد به کادر درمانی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نیز شرایط را پیچیده تر نمود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1E-79E3-45D5-86EF-D940FE9FF2D4}" type="slidenum">
              <a:rPr lang="fa-IR" smtClean="0"/>
              <a:pPr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3544668"/>
      </p:ext>
    </p:extLst>
  </p:cSld>
  <p:clrMapOvr>
    <a:masterClrMapping/>
  </p:clrMapOvr>
</p:sld>
</file>

<file path=ppt/theme/theme1.xml><?xml version="1.0" encoding="utf-8"?>
<a:theme xmlns:a="http://schemas.openxmlformats.org/drawingml/2006/main" name="new corona virus 92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20592D80D7F68045A4DADF49D601D2BA" ma:contentTypeVersion="0" ma:contentTypeDescription="ايجاد يك مستند جديد." ma:contentTypeScope="" ma:versionID="ba6bbf4bdc52d1f63097dbe461378d77">
  <xsd:schema xmlns:xsd="http://www.w3.org/2001/XMLSchema" xmlns:p="http://schemas.microsoft.com/office/2006/metadata/properties" targetNamespace="http://schemas.microsoft.com/office/2006/metadata/properties" ma:root="true" ma:fieldsID="26ea972638261a1f66ed656b909a1d5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ا" ma:readOnly="true"/>
        <xsd:element ref="dc:title" minOccurs="0" maxOccurs="1" ma:index="4" ma:displayName="عنوان مورد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E1A437E-1408-4A54-83A8-83E506A80F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FAE8E53-EA46-4853-A9FD-BD9CA5731A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7353EC-818C-4AE4-9A53-9E9714337801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corona virus 92 powerpoint</Template>
  <TotalTime>1049</TotalTime>
  <Words>5969</Words>
  <Application>Microsoft Office PowerPoint</Application>
  <PresentationFormat>On-screen Show (4:3)</PresentationFormat>
  <Paragraphs>455</Paragraphs>
  <Slides>72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91" baseType="lpstr">
      <vt:lpstr>2  Titr</vt:lpstr>
      <vt:lpstr>Adobe Arabic</vt:lpstr>
      <vt:lpstr>Arial</vt:lpstr>
      <vt:lpstr>B Homa</vt:lpstr>
      <vt:lpstr>B Kaveh</vt:lpstr>
      <vt:lpstr>B Mitra</vt:lpstr>
      <vt:lpstr>B Nazanin</vt:lpstr>
      <vt:lpstr>B Titr</vt:lpstr>
      <vt:lpstr>Calibri</vt:lpstr>
      <vt:lpstr>Chiller</vt:lpstr>
      <vt:lpstr>Constantia</vt:lpstr>
      <vt:lpstr>Evita</vt:lpstr>
      <vt:lpstr>F_Mitra</vt:lpstr>
      <vt:lpstr>IranNastaliq</vt:lpstr>
      <vt:lpstr>Mitra</vt:lpstr>
      <vt:lpstr>PXP017NEMAD</vt:lpstr>
      <vt:lpstr>Times New Roman</vt:lpstr>
      <vt:lpstr>Wingdings</vt:lpstr>
      <vt:lpstr>new corona virus 92 powerpoint</vt:lpstr>
      <vt:lpstr>PowerPoint Presentation</vt:lpstr>
      <vt:lpstr>PowerPoint Presentation</vt:lpstr>
      <vt:lpstr>جلسه آمادگی مقابله با بیماری کوروناویروس 1398/08/11</vt:lpstr>
      <vt:lpstr>درهر مرحله از گسترش بیماری عفونی ویروسی ، كه ويروس جديد شناسايي گردد ، تعيين منبع عفونت، بيماريزايي ، انتقال پذيري بسيار اهميت دارد و لذا بايد اطلاعات كاملي در زمينه تماس ها ، علايم باليني، شغل، سابقه مسافرت بيماران جمع آوري و مورد تجزيه و تحليل قرار گيرد .  لذا فعال بودن سيستم مراقبت و گزارش دهي بموقع و كامل موارد بيماري بسيار حساس و راهگشا خواهد بود.</vt:lpstr>
      <vt:lpstr>مقدمه</vt:lpstr>
      <vt:lpstr>کورنا ویروس سارس   SARS</vt:lpstr>
      <vt:lpstr>كوروناويروس MERS</vt:lpstr>
      <vt:lpstr>كوروناويروس 2019-nCoV</vt:lpstr>
      <vt:lpstr>كوروناويروس 2019-nCoV</vt:lpstr>
      <vt:lpstr>كوروناويروس 2019-nCoV</vt:lpstr>
      <vt:lpstr> اطلاعات موجود </vt:lpstr>
      <vt:lpstr>میزان واگیری</vt:lpstr>
      <vt:lpstr>تنوع ژنتیکی </vt:lpstr>
      <vt:lpstr>Novel coronavirus(2019-nCoV</vt:lpstr>
      <vt:lpstr>2019-nCoV</vt:lpstr>
      <vt:lpstr>PowerPoint Presentation</vt:lpstr>
      <vt:lpstr>Jan 27 2020</vt:lpstr>
      <vt:lpstr>PowerPoint Presentation</vt:lpstr>
      <vt:lpstr>PowerPoint Presentation</vt:lpstr>
      <vt:lpstr>PowerPoint Presentation</vt:lpstr>
      <vt:lpstr>PowerPoint Presentation</vt:lpstr>
      <vt:lpstr>Table Characteristics of patients who have been infected with  2019-nCoV, MERS-CoV, and SARS-CoV</vt:lpstr>
      <vt:lpstr>PowerPoint Presentation</vt:lpstr>
      <vt:lpstr>مراقبت</vt:lpstr>
      <vt:lpstr>اهداف اصلی مراقبت کوروناویروس جدید</vt:lpstr>
      <vt:lpstr>قوانين بهداشت بين المللي</vt:lpstr>
      <vt:lpstr>تعریف موارد بیماری برای نظام مراقبت مورد مشکوک</vt:lpstr>
      <vt:lpstr>مورد مشکوک</vt:lpstr>
      <vt:lpstr>مورد محتمل و قطعی</vt:lpstr>
      <vt:lpstr>RISK Communication and Community  Engagement(RCCS)</vt:lpstr>
      <vt:lpstr>چرا باید RCCE به عنوان بخشی از پاسخ ملی به فوریت های بهداشتی لحاظ گردد؟</vt:lpstr>
      <vt:lpstr>چرا باید RCCE به عنوان بخشی از پاسخ ملی به فوریت های بهداشتی لحاظ گردد؟</vt:lpstr>
      <vt:lpstr>چرا باید RCCE به عنوان بخشی از پاسخ ملی به فوریت های بهداشتی لحاظ گردد؟</vt:lpstr>
      <vt:lpstr>چرا باید RCCE به عنوان بخشی از پاسخ ملی به فوریت های بهداشتی لحاظ گردد؟</vt:lpstr>
      <vt:lpstr>اهداف چک لیست RCCE برای کشورهایی که در فاز آمادگی برای طغیان احتمالی می باشند</vt:lpstr>
      <vt:lpstr>گام های اجرایی</vt:lpstr>
      <vt:lpstr>2.هماهنگی درون بخشی و شرکا</vt:lpstr>
      <vt:lpstr>ارتباطات عمومی</vt:lpstr>
      <vt:lpstr>مشارکت جمعیت تحت تاثیر در ارتباطات و اطلاع رسانی خطر</vt:lpstr>
      <vt:lpstr>پاسخ به ابهامات، مدیریت برداشت ها و اطلاعات اشتباه</vt:lpstr>
      <vt:lpstr>ظرفیت سازی</vt:lpstr>
      <vt:lpstr>Steps of an Outbreak Investigation</vt:lpstr>
      <vt:lpstr>Composition of Typical Field Team</vt:lpstr>
      <vt:lpstr>نمونه هاي مورد نياز</vt:lpstr>
      <vt:lpstr>انواع نمونه توصيه شده</vt:lpstr>
      <vt:lpstr>نمونه ترشحات تنفسي</vt:lpstr>
      <vt:lpstr>نكات احتياطي در تهيه نمونه</vt:lpstr>
      <vt:lpstr>ميزان لازم از هر نمونه</vt:lpstr>
      <vt:lpstr>اقدامات پيشگير انه </vt:lpstr>
      <vt:lpstr>PowerPoint Presentation</vt:lpstr>
      <vt:lpstr>STRATEGIC OBJECTIVES </vt:lpstr>
      <vt:lpstr>STRATEGIC OBJECTIVES </vt:lpstr>
      <vt:lpstr>STRATEGIC OBJECTIVES </vt:lpstr>
      <vt:lpstr>تهيه نمونه خلط مناسب</vt:lpstr>
      <vt:lpstr>تهيه نمونه خلط مناسب</vt:lpstr>
      <vt:lpstr>ميزان لازم از هر نمونه</vt:lpstr>
      <vt:lpstr>نكاتي در مورد سرم</vt:lpstr>
      <vt:lpstr>سرعت و تاخير در انتقال</vt:lpstr>
      <vt:lpstr>حمل و نقل نمونه</vt:lpstr>
      <vt:lpstr>آزمايش نمونه ها</vt:lpstr>
      <vt:lpstr>منفي كاذب</vt:lpstr>
      <vt:lpstr>اقدامات لازم بعد از كشف مورد قطعي</vt:lpstr>
      <vt:lpstr>بيماريابي در اطرافيان تماس يافته با مورد قطعي</vt:lpstr>
      <vt:lpstr>اقدامات لازم جهت پيشگيري از ابتلا</vt:lpstr>
      <vt:lpstr>اقدامات بهداشتي</vt:lpstr>
      <vt:lpstr>نكات بهداشتي هنگام بستري بيمار</vt:lpstr>
      <vt:lpstr>اقداماتي كه آئروسول توليد مي كند</vt:lpstr>
      <vt:lpstr>هنگام مراقبت از بيماران </vt:lpstr>
      <vt:lpstr>احتياطات استاندارد </vt:lpstr>
      <vt:lpstr>نكات بهداشتي در تماس با بيمار</vt:lpstr>
      <vt:lpstr>بهداشت در اتاق</vt:lpstr>
      <vt:lpstr>با تشكر از صبر و حوصله شما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Pack 25 DVDs</dc:creator>
  <cp:lastModifiedBy>Windows User</cp:lastModifiedBy>
  <cp:revision>267</cp:revision>
  <dcterms:created xsi:type="dcterms:W3CDTF">2013-11-01T15:19:37Z</dcterms:created>
  <dcterms:modified xsi:type="dcterms:W3CDTF">2020-01-28T11:15:52Z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0x01010020592D80D7F68045A4DADF49D601D2BA</vt:lpwstr>
  </property>
</Properties>
</file>